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3"/>
  </p:notesMasterIdLst>
  <p:sldIdLst>
    <p:sldId id="259" r:id="rId3"/>
    <p:sldId id="317" r:id="rId4"/>
    <p:sldId id="319" r:id="rId5"/>
    <p:sldId id="352" r:id="rId6"/>
    <p:sldId id="353" r:id="rId7"/>
    <p:sldId id="454" r:id="rId8"/>
    <p:sldId id="322" r:id="rId9"/>
    <p:sldId id="256" r:id="rId10"/>
    <p:sldId id="316" r:id="rId11"/>
    <p:sldId id="323" r:id="rId12"/>
    <p:sldId id="324" r:id="rId13"/>
    <p:sldId id="325" r:id="rId14"/>
    <p:sldId id="326" r:id="rId15"/>
    <p:sldId id="327" r:id="rId16"/>
    <p:sldId id="328" r:id="rId17"/>
    <p:sldId id="329" r:id="rId18"/>
    <p:sldId id="330" r:id="rId19"/>
    <p:sldId id="444" r:id="rId20"/>
    <p:sldId id="453" r:id="rId21"/>
    <p:sldId id="257" r:id="rId22"/>
    <p:sldId id="446" r:id="rId23"/>
    <p:sldId id="445" r:id="rId24"/>
    <p:sldId id="277" r:id="rId25"/>
    <p:sldId id="448" r:id="rId26"/>
    <p:sldId id="450" r:id="rId27"/>
    <p:sldId id="451" r:id="rId28"/>
    <p:sldId id="452" r:id="rId29"/>
    <p:sldId id="260" r:id="rId30"/>
    <p:sldId id="261" r:id="rId31"/>
    <p:sldId id="279" r:id="rId32"/>
    <p:sldId id="262" r:id="rId33"/>
    <p:sldId id="457" r:id="rId34"/>
    <p:sldId id="263" r:id="rId35"/>
    <p:sldId id="269" r:id="rId36"/>
    <p:sldId id="270" r:id="rId37"/>
    <p:sldId id="265" r:id="rId38"/>
    <p:sldId id="271" r:id="rId39"/>
    <p:sldId id="272" r:id="rId40"/>
    <p:sldId id="274" r:id="rId41"/>
    <p:sldId id="267" r:id="rId42"/>
  </p:sldIdLst>
  <p:sldSz cx="18288000" cy="10287000"/>
  <p:notesSz cx="6858000" cy="9144000"/>
  <p:embeddedFontLst>
    <p:embeddedFont>
      <p:font typeface="Helvetica World" panose="020B0604020202020204" charset="-128"/>
      <p:regular r:id="rId44"/>
    </p:embeddedFont>
    <p:embeddedFont>
      <p:font typeface="Helvetica World Bold" panose="020B0604020202020204" charset="-128"/>
      <p:regular r:id="rId45"/>
    </p:embeddedFont>
    <p:embeddedFont>
      <p:font typeface="Century Gothic" panose="020B0502020202020204" pitchFamily="34" charset="0"/>
      <p:regular r:id="rId46"/>
      <p:bold r:id="rId47"/>
      <p:italic r:id="rId48"/>
      <p:boldItalic r:id="rId49"/>
    </p:embeddedFont>
    <p:embeddedFont>
      <p:font typeface="Open Sauce Bold" panose="020B0604020202020204" charset="0"/>
      <p:regular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99" autoAdjust="0"/>
    <p:restoredTop sz="94622" autoAdjust="0"/>
  </p:normalViewPr>
  <p:slideViewPr>
    <p:cSldViewPr>
      <p:cViewPr>
        <p:scale>
          <a:sx n="33" d="100"/>
          <a:sy n="33" d="100"/>
        </p:scale>
        <p:origin x="892"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4.fntdata"/><Relationship Id="rId50" Type="http://schemas.openxmlformats.org/officeDocument/2006/relationships/font" Target="fonts/font7.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2.fntdata"/><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fntdata"/><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font" Target="fonts/font5.fntdata"/><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3.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05.05.2026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‹nº›</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811277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4764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Google Shape;752;p18: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53" name="Google Shape;753;p18:notes"/>
          <p:cNvSpPr>
            <a:spLocks noGrp="1" noRot="1" noChangeAspect="1"/>
          </p:cNvSpPr>
          <p:nvPr>
            <p:ph type="sldImg" idx="2"/>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8081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 não respondeu ou foi uma auto-descrição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Author and Date"/>
          <p:cNvSpPr txBox="1">
            <a:spLocks noGrp="1"/>
          </p:cNvSpPr>
          <p:nvPr>
            <p:ph type="body" sz="quarter" idx="21" hasCustomPrompt="1"/>
          </p:nvPr>
        </p:nvSpPr>
        <p:spPr>
          <a:xfrm>
            <a:off x="901006" y="8894897"/>
            <a:ext cx="16478252" cy="477734"/>
          </a:xfrm>
          <a:prstGeom prst="rect">
            <a:avLst/>
          </a:prstGeom>
        </p:spPr>
        <p:txBody>
          <a:bodyPr lIns="45719" tIns="45719" rIns="45719" bIns="45719"/>
          <a:lstStyle>
            <a:lvl1pPr marL="0" indent="0" defTabSz="619125">
              <a:lnSpc>
                <a:spcPct val="100000"/>
              </a:lnSpc>
              <a:spcBef>
                <a:spcPts val="0"/>
              </a:spcBef>
              <a:buSzTx/>
              <a:buNone/>
              <a:defRPr sz="2700" b="1"/>
            </a:lvl1pPr>
          </a:lstStyle>
          <a:p>
            <a:r>
              <a:t>Author and Date</a:t>
            </a:r>
          </a:p>
        </p:txBody>
      </p:sp>
      <p:sp>
        <p:nvSpPr>
          <p:cNvPr id="12" name="Presentation Title"/>
          <p:cNvSpPr txBox="1">
            <a:spLocks noGrp="1"/>
          </p:cNvSpPr>
          <p:nvPr>
            <p:ph type="title" hasCustomPrompt="1"/>
          </p:nvPr>
        </p:nvSpPr>
        <p:spPr>
          <a:xfrm>
            <a:off x="904872" y="1931244"/>
            <a:ext cx="16478253" cy="3486151"/>
          </a:xfrm>
          <a:prstGeom prst="rect">
            <a:avLst/>
          </a:prstGeom>
        </p:spPr>
        <p:txBody>
          <a:bodyPr anchor="b"/>
          <a:lstStyle>
            <a:lvl1pPr>
              <a:defRPr sz="8700" spc="-174"/>
            </a:lvl1pPr>
          </a:lstStyle>
          <a:p>
            <a:r>
              <a:t>Presentation Title</a:t>
            </a:r>
          </a:p>
        </p:txBody>
      </p:sp>
      <p:sp>
        <p:nvSpPr>
          <p:cNvPr id="13" name="Body Level One…"/>
          <p:cNvSpPr txBox="1">
            <a:spLocks noGrp="1"/>
          </p:cNvSpPr>
          <p:nvPr>
            <p:ph type="body" sz="quarter" idx="1" hasCustomPrompt="1"/>
          </p:nvPr>
        </p:nvSpPr>
        <p:spPr>
          <a:xfrm>
            <a:off x="901007" y="5417393"/>
            <a:ext cx="16478251" cy="1428751"/>
          </a:xfrm>
          <a:prstGeom prst="rect">
            <a:avLst/>
          </a:prstGeom>
        </p:spPr>
        <p:txBody>
          <a:bodyPr/>
          <a:lstStyle>
            <a:lvl1pPr marL="0" indent="0" defTabSz="619125">
              <a:lnSpc>
                <a:spcPct val="100000"/>
              </a:lnSpc>
              <a:spcBef>
                <a:spcPts val="0"/>
              </a:spcBef>
              <a:buSzTx/>
              <a:buNone/>
              <a:defRPr sz="4125" b="1"/>
            </a:lvl1pPr>
            <a:lvl2pPr marL="0" indent="342900" defTabSz="619125">
              <a:lnSpc>
                <a:spcPct val="100000"/>
              </a:lnSpc>
              <a:spcBef>
                <a:spcPts val="0"/>
              </a:spcBef>
              <a:buSzTx/>
              <a:buNone/>
              <a:defRPr sz="4125" b="1"/>
            </a:lvl2pPr>
            <a:lvl3pPr marL="0" indent="685800" defTabSz="619125">
              <a:lnSpc>
                <a:spcPct val="100000"/>
              </a:lnSpc>
              <a:spcBef>
                <a:spcPts val="0"/>
              </a:spcBef>
              <a:buSzTx/>
              <a:buNone/>
              <a:defRPr sz="4125" b="1"/>
            </a:lvl3pPr>
            <a:lvl4pPr marL="0" indent="1028700" defTabSz="619125">
              <a:lnSpc>
                <a:spcPct val="100000"/>
              </a:lnSpc>
              <a:spcBef>
                <a:spcPts val="0"/>
              </a:spcBef>
              <a:buSzTx/>
              <a:buNone/>
              <a:defRPr sz="4125" b="1"/>
            </a:lvl4pPr>
            <a:lvl5pPr marL="0" indent="1371600" defTabSz="619125">
              <a:lnSpc>
                <a:spcPct val="100000"/>
              </a:lnSpc>
              <a:spcBef>
                <a:spcPts val="0"/>
              </a:spcBef>
              <a:buSzTx/>
              <a:buNone/>
              <a:defRPr sz="4125" b="1"/>
            </a:lvl5pPr>
          </a:lstStyle>
          <a:p>
            <a:r>
              <a:t>Presentation Subtitle</a:t>
            </a:r>
          </a:p>
          <a:p>
            <a:pPr lvl="1"/>
            <a:endParaRPr/>
          </a:p>
          <a:p>
            <a:pPr lvl="2"/>
            <a:endParaRPr/>
          </a:p>
          <a:p>
            <a:pPr lvl="3"/>
            <a:endParaRPr/>
          </a:p>
          <a:p>
            <a:pPr lvl="4"/>
            <a:endParaRPr/>
          </a:p>
        </p:txBody>
      </p:sp>
      <p:sp>
        <p:nvSpPr>
          <p:cNvPr id="14"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181078408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mp; Photo">
    <p:spTree>
      <p:nvGrpSpPr>
        <p:cNvPr id="1" name=""/>
        <p:cNvGrpSpPr/>
        <p:nvPr/>
      </p:nvGrpSpPr>
      <p:grpSpPr>
        <a:xfrm>
          <a:off x="0" y="0"/>
          <a:ext cx="0" cy="0"/>
          <a:chOff x="0" y="0"/>
          <a:chExt cx="0" cy="0"/>
        </a:xfrm>
      </p:grpSpPr>
      <p:sp>
        <p:nvSpPr>
          <p:cNvPr id="21" name="Avocados and limes"/>
          <p:cNvSpPr>
            <a:spLocks noGrp="1"/>
          </p:cNvSpPr>
          <p:nvPr>
            <p:ph type="pic" idx="21"/>
          </p:nvPr>
        </p:nvSpPr>
        <p:spPr>
          <a:xfrm>
            <a:off x="-866775" y="-971550"/>
            <a:ext cx="20059650" cy="12014200"/>
          </a:xfrm>
          <a:prstGeom prst="rect">
            <a:avLst/>
          </a:prstGeom>
        </p:spPr>
        <p:txBody>
          <a:bodyPr lIns="91439" tIns="45719" rIns="91439" bIns="45719">
            <a:noAutofit/>
          </a:bodyPr>
          <a:lstStyle/>
          <a:p>
            <a:endParaRPr/>
          </a:p>
        </p:txBody>
      </p:sp>
      <p:sp>
        <p:nvSpPr>
          <p:cNvPr id="22" name="Presentation Title"/>
          <p:cNvSpPr txBox="1">
            <a:spLocks noGrp="1"/>
          </p:cNvSpPr>
          <p:nvPr>
            <p:ph type="title" hasCustomPrompt="1"/>
          </p:nvPr>
        </p:nvSpPr>
        <p:spPr>
          <a:xfrm>
            <a:off x="904875" y="5343525"/>
            <a:ext cx="16478250" cy="3486150"/>
          </a:xfrm>
          <a:prstGeom prst="rect">
            <a:avLst/>
          </a:prstGeom>
        </p:spPr>
        <p:txBody>
          <a:bodyPr anchor="b"/>
          <a:lstStyle>
            <a:lvl1pPr>
              <a:defRPr sz="8700" spc="-174"/>
            </a:lvl1pPr>
          </a:lstStyle>
          <a:p>
            <a:r>
              <a:t>Presentation Title</a:t>
            </a:r>
          </a:p>
        </p:txBody>
      </p:sp>
      <p:sp>
        <p:nvSpPr>
          <p:cNvPr id="23" name="Author and Date"/>
          <p:cNvSpPr txBox="1">
            <a:spLocks noGrp="1"/>
          </p:cNvSpPr>
          <p:nvPr>
            <p:ph type="body" sz="quarter" idx="22" hasCustomPrompt="1"/>
          </p:nvPr>
        </p:nvSpPr>
        <p:spPr>
          <a:xfrm>
            <a:off x="905768" y="829603"/>
            <a:ext cx="16476466" cy="477734"/>
          </a:xfrm>
          <a:prstGeom prst="rect">
            <a:avLst/>
          </a:prstGeom>
        </p:spPr>
        <p:txBody>
          <a:bodyPr lIns="45719" tIns="45719" rIns="45719" bIns="45719"/>
          <a:lstStyle>
            <a:lvl1pPr marL="0" indent="0" defTabSz="619125">
              <a:lnSpc>
                <a:spcPct val="100000"/>
              </a:lnSpc>
              <a:spcBef>
                <a:spcPts val="0"/>
              </a:spcBef>
              <a:buSzTx/>
              <a:buNone/>
              <a:defRPr sz="2700" b="1"/>
            </a:lvl1pPr>
          </a:lstStyle>
          <a:p>
            <a:r>
              <a:t>Author and Date</a:t>
            </a:r>
          </a:p>
        </p:txBody>
      </p:sp>
      <p:sp>
        <p:nvSpPr>
          <p:cNvPr id="24" name="Body Level One…"/>
          <p:cNvSpPr txBox="1">
            <a:spLocks noGrp="1"/>
          </p:cNvSpPr>
          <p:nvPr>
            <p:ph type="body" sz="quarter" idx="1" hasCustomPrompt="1"/>
          </p:nvPr>
        </p:nvSpPr>
        <p:spPr>
          <a:xfrm>
            <a:off x="904875" y="8707433"/>
            <a:ext cx="16478250" cy="837714"/>
          </a:xfrm>
          <a:prstGeom prst="rect">
            <a:avLst/>
          </a:prstGeom>
        </p:spPr>
        <p:txBody>
          <a:bodyPr/>
          <a:lstStyle>
            <a:lvl1pPr marL="0" indent="0" defTabSz="619125">
              <a:lnSpc>
                <a:spcPct val="100000"/>
              </a:lnSpc>
              <a:spcBef>
                <a:spcPts val="0"/>
              </a:spcBef>
              <a:buSzTx/>
              <a:buNone/>
              <a:defRPr sz="4125" b="1"/>
            </a:lvl1pPr>
            <a:lvl2pPr marL="0" indent="342900" defTabSz="619125">
              <a:lnSpc>
                <a:spcPct val="100000"/>
              </a:lnSpc>
              <a:spcBef>
                <a:spcPts val="0"/>
              </a:spcBef>
              <a:buSzTx/>
              <a:buNone/>
              <a:defRPr sz="4125" b="1"/>
            </a:lvl2pPr>
            <a:lvl3pPr marL="0" indent="685800" defTabSz="619125">
              <a:lnSpc>
                <a:spcPct val="100000"/>
              </a:lnSpc>
              <a:spcBef>
                <a:spcPts val="0"/>
              </a:spcBef>
              <a:buSzTx/>
              <a:buNone/>
              <a:defRPr sz="4125" b="1"/>
            </a:lvl3pPr>
            <a:lvl4pPr marL="0" indent="1028700" defTabSz="619125">
              <a:lnSpc>
                <a:spcPct val="100000"/>
              </a:lnSpc>
              <a:spcBef>
                <a:spcPts val="0"/>
              </a:spcBef>
              <a:buSzTx/>
              <a:buNone/>
              <a:defRPr sz="4125" b="1"/>
            </a:lvl4pPr>
            <a:lvl5pPr marL="0" indent="1371600" defTabSz="619125">
              <a:lnSpc>
                <a:spcPct val="100000"/>
              </a:lnSpc>
              <a:spcBef>
                <a:spcPts val="0"/>
              </a:spcBef>
              <a:buSzTx/>
              <a:buNone/>
              <a:defRPr sz="4125" b="1"/>
            </a:lvl5pPr>
          </a:lstStyle>
          <a:p>
            <a:r>
              <a:t>Presentation Subtitle</a:t>
            </a:r>
          </a:p>
          <a:p>
            <a:pPr lvl="1"/>
            <a:endParaRPr/>
          </a:p>
          <a:p>
            <a:pPr lvl="2"/>
            <a:endParaRPr/>
          </a:p>
          <a:p>
            <a:pPr lvl="3"/>
            <a:endParaRPr/>
          </a:p>
          <a:p>
            <a:pPr lvl="4"/>
            <a:endParaRPr/>
          </a:p>
        </p:txBody>
      </p:sp>
      <p:sp>
        <p:nvSpPr>
          <p:cNvPr id="25"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2506142339"/>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amp; Photo Alt">
    <p:spTree>
      <p:nvGrpSpPr>
        <p:cNvPr id="1" name=""/>
        <p:cNvGrpSpPr/>
        <p:nvPr/>
      </p:nvGrpSpPr>
      <p:grpSpPr>
        <a:xfrm>
          <a:off x="0" y="0"/>
          <a:ext cx="0" cy="0"/>
          <a:chOff x="0" y="0"/>
          <a:chExt cx="0" cy="0"/>
        </a:xfrm>
      </p:grpSpPr>
      <p:sp>
        <p:nvSpPr>
          <p:cNvPr id="32" name="Bowl with salmon cakes, salad and houmous"/>
          <p:cNvSpPr>
            <a:spLocks noGrp="1"/>
          </p:cNvSpPr>
          <p:nvPr>
            <p:ph type="pic" idx="21"/>
          </p:nvPr>
        </p:nvSpPr>
        <p:spPr>
          <a:xfrm>
            <a:off x="8229600" y="-152400"/>
            <a:ext cx="9108628" cy="10601325"/>
          </a:xfrm>
          <a:prstGeom prst="rect">
            <a:avLst/>
          </a:prstGeom>
        </p:spPr>
        <p:txBody>
          <a:bodyPr lIns="91439" tIns="45719" rIns="91439" bIns="45719">
            <a:noAutofit/>
          </a:bodyPr>
          <a:lstStyle/>
          <a:p>
            <a:endParaRPr/>
          </a:p>
        </p:txBody>
      </p:sp>
      <p:sp>
        <p:nvSpPr>
          <p:cNvPr id="33" name="Slide Title"/>
          <p:cNvSpPr txBox="1">
            <a:spLocks noGrp="1"/>
          </p:cNvSpPr>
          <p:nvPr>
            <p:ph type="title" hasCustomPrompt="1"/>
          </p:nvPr>
        </p:nvSpPr>
        <p:spPr>
          <a:xfrm>
            <a:off x="904875" y="952500"/>
            <a:ext cx="7334250" cy="4411705"/>
          </a:xfrm>
          <a:prstGeom prst="rect">
            <a:avLst/>
          </a:prstGeom>
        </p:spPr>
        <p:txBody>
          <a:bodyPr anchor="b"/>
          <a:lstStyle/>
          <a:p>
            <a:r>
              <a:t>Slide Title</a:t>
            </a:r>
          </a:p>
        </p:txBody>
      </p:sp>
      <p:sp>
        <p:nvSpPr>
          <p:cNvPr id="34" name="Body Level One…"/>
          <p:cNvSpPr txBox="1">
            <a:spLocks noGrp="1"/>
          </p:cNvSpPr>
          <p:nvPr>
            <p:ph type="body" sz="quarter" idx="1" hasCustomPrompt="1"/>
          </p:nvPr>
        </p:nvSpPr>
        <p:spPr>
          <a:xfrm>
            <a:off x="904875" y="5295432"/>
            <a:ext cx="7334250" cy="4039068"/>
          </a:xfrm>
          <a:prstGeom prst="rect">
            <a:avLst/>
          </a:prstGeom>
        </p:spPr>
        <p:txBody>
          <a:bodyPr/>
          <a:lstStyle>
            <a:lvl1pPr marL="0" indent="0" defTabSz="619125">
              <a:lnSpc>
                <a:spcPct val="100000"/>
              </a:lnSpc>
              <a:spcBef>
                <a:spcPts val="0"/>
              </a:spcBef>
              <a:buSzTx/>
              <a:buNone/>
              <a:defRPr sz="4125" b="1"/>
            </a:lvl1pPr>
            <a:lvl2pPr marL="0" indent="342900" defTabSz="619125">
              <a:lnSpc>
                <a:spcPct val="100000"/>
              </a:lnSpc>
              <a:spcBef>
                <a:spcPts val="0"/>
              </a:spcBef>
              <a:buSzTx/>
              <a:buNone/>
              <a:defRPr sz="4125" b="1"/>
            </a:lvl2pPr>
            <a:lvl3pPr marL="0" indent="685800" defTabSz="619125">
              <a:lnSpc>
                <a:spcPct val="100000"/>
              </a:lnSpc>
              <a:spcBef>
                <a:spcPts val="0"/>
              </a:spcBef>
              <a:buSzTx/>
              <a:buNone/>
              <a:defRPr sz="4125" b="1"/>
            </a:lvl3pPr>
            <a:lvl4pPr marL="0" indent="1028700" defTabSz="619125">
              <a:lnSpc>
                <a:spcPct val="100000"/>
              </a:lnSpc>
              <a:spcBef>
                <a:spcPts val="0"/>
              </a:spcBef>
              <a:buSzTx/>
              <a:buNone/>
              <a:defRPr sz="4125" b="1"/>
            </a:lvl4pPr>
            <a:lvl5pPr marL="0" indent="1371600" defTabSz="619125">
              <a:lnSpc>
                <a:spcPct val="100000"/>
              </a:lnSpc>
              <a:spcBef>
                <a:spcPts val="0"/>
              </a:spcBef>
              <a:buSzTx/>
              <a:buNone/>
              <a:defRPr sz="4125" b="1"/>
            </a:lvl5pPr>
          </a:lstStyle>
          <a:p>
            <a:r>
              <a:t>Slide Subtitle</a:t>
            </a:r>
          </a:p>
          <a:p>
            <a:pPr lvl="1"/>
            <a:endParaRPr/>
          </a:p>
          <a:p>
            <a:pPr lvl="2"/>
            <a:endParaRPr/>
          </a:p>
          <a:p>
            <a:pPr lvl="3"/>
            <a:endParaRPr/>
          </a:p>
          <a:p>
            <a:pPr lvl="4"/>
            <a:endParaRPr/>
          </a:p>
        </p:txBody>
      </p:sp>
      <p:sp>
        <p:nvSpPr>
          <p:cNvPr id="35" name="Slide Number"/>
          <p:cNvSpPr txBox="1">
            <a:spLocks noGrp="1"/>
          </p:cNvSpPr>
          <p:nvPr>
            <p:ph type="sldNum" sz="quarter" idx="2"/>
          </p:nvPr>
        </p:nvSpPr>
        <p:spPr>
          <a:xfrm>
            <a:off x="8950962" y="9784534"/>
            <a:ext cx="376706" cy="310341"/>
          </a:xfrm>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828590307"/>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2" name="Slide Title"/>
          <p:cNvSpPr txBox="1">
            <a:spLocks noGrp="1"/>
          </p:cNvSpPr>
          <p:nvPr>
            <p:ph type="title" hasCustomPrompt="1"/>
          </p:nvPr>
        </p:nvSpPr>
        <p:spPr>
          <a:prstGeom prst="rect">
            <a:avLst/>
          </a:prstGeom>
        </p:spPr>
        <p:txBody>
          <a:bodyPr/>
          <a:lstStyle/>
          <a:p>
            <a:r>
              <a:t>Slide Title</a:t>
            </a:r>
          </a:p>
        </p:txBody>
      </p:sp>
      <p:sp>
        <p:nvSpPr>
          <p:cNvPr id="43" name="Slide Subtitle"/>
          <p:cNvSpPr txBox="1">
            <a:spLocks noGrp="1"/>
          </p:cNvSpPr>
          <p:nvPr>
            <p:ph type="body" sz="quarter" idx="21" hasCustomPrompt="1"/>
          </p:nvPr>
        </p:nvSpPr>
        <p:spPr>
          <a:xfrm>
            <a:off x="904875" y="1779722"/>
            <a:ext cx="16478250" cy="701085"/>
          </a:xfrm>
          <a:prstGeom prst="rect">
            <a:avLst/>
          </a:prstGeom>
        </p:spPr>
        <p:txBody>
          <a:bodyPr lIns="45719" tIns="45719" rIns="45719" bIns="45719"/>
          <a:lstStyle>
            <a:lvl1pPr marL="0" indent="0" defTabSz="619125">
              <a:lnSpc>
                <a:spcPct val="100000"/>
              </a:lnSpc>
              <a:spcBef>
                <a:spcPts val="0"/>
              </a:spcBef>
              <a:buSzTx/>
              <a:buNone/>
              <a:defRPr sz="4125" b="1"/>
            </a:lvl1pPr>
          </a:lstStyle>
          <a:p>
            <a:r>
              <a:t>Slide Subtitle</a:t>
            </a:r>
          </a:p>
        </p:txBody>
      </p:sp>
      <p:sp>
        <p:nvSpPr>
          <p:cNvPr id="44" name="Body Level One…"/>
          <p:cNvSpPr txBox="1">
            <a:spLocks noGrp="1"/>
          </p:cNvSpPr>
          <p:nvPr>
            <p:ph type="body" idx="1" hasCustomPrompt="1"/>
          </p:nvPr>
        </p:nvSpPr>
        <p:spPr>
          <a:prstGeom prst="rect">
            <a:avLst/>
          </a:prstGeom>
        </p:spPr>
        <p:txBody>
          <a:bodyPr/>
          <a:lstStyle/>
          <a:p>
            <a:r>
              <a:t>Slide bullet text</a:t>
            </a:r>
          </a:p>
          <a:p>
            <a:pPr lvl="1"/>
            <a:endParaRPr/>
          </a:p>
          <a:p>
            <a:pPr lvl="2"/>
            <a:endParaRPr/>
          </a:p>
          <a:p>
            <a:pPr lvl="3"/>
            <a:endParaRPr/>
          </a:p>
          <a:p>
            <a:pPr lvl="4"/>
            <a:endParaRPr/>
          </a:p>
        </p:txBody>
      </p:sp>
      <p:sp>
        <p:nvSpPr>
          <p:cNvPr id="45"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2913129155"/>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2" name="Body Level One…"/>
          <p:cNvSpPr txBox="1">
            <a:spLocks noGrp="1"/>
          </p:cNvSpPr>
          <p:nvPr>
            <p:ph type="body" idx="1" hasCustomPrompt="1"/>
          </p:nvPr>
        </p:nvSpPr>
        <p:spPr>
          <a:prstGeom prst="rect">
            <a:avLst/>
          </a:prstGeom>
        </p:spPr>
        <p:txBody>
          <a:bodyPr numCol="2" spcCol="1098550"/>
          <a:lstStyle/>
          <a:p>
            <a:r>
              <a:t>Slide bullet text</a:t>
            </a:r>
          </a:p>
          <a:p>
            <a:pPr lvl="1"/>
            <a:endParaRPr/>
          </a:p>
          <a:p>
            <a:pPr lvl="2"/>
            <a:endParaRPr/>
          </a:p>
          <a:p>
            <a:pPr lvl="3"/>
            <a:endParaRPr/>
          </a:p>
          <a:p>
            <a:pPr lvl="4"/>
            <a:endParaRP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2924576227"/>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0" name="Slide Subtitle"/>
          <p:cNvSpPr txBox="1">
            <a:spLocks noGrp="1"/>
          </p:cNvSpPr>
          <p:nvPr>
            <p:ph type="body" sz="quarter" idx="21" hasCustomPrompt="1"/>
          </p:nvPr>
        </p:nvSpPr>
        <p:spPr>
          <a:xfrm>
            <a:off x="904875" y="1779722"/>
            <a:ext cx="7334250" cy="701085"/>
          </a:xfrm>
          <a:prstGeom prst="rect">
            <a:avLst/>
          </a:prstGeom>
        </p:spPr>
        <p:txBody>
          <a:bodyPr lIns="45719" tIns="45719" rIns="45719" bIns="45719"/>
          <a:lstStyle>
            <a:lvl1pPr marL="0" indent="0" defTabSz="619125">
              <a:lnSpc>
                <a:spcPct val="100000"/>
              </a:lnSpc>
              <a:spcBef>
                <a:spcPts val="0"/>
              </a:spcBef>
              <a:buSzTx/>
              <a:buNone/>
              <a:defRPr sz="4125" b="1"/>
            </a:lvl1pPr>
          </a:lstStyle>
          <a:p>
            <a:r>
              <a:t>Slide Subtitle</a:t>
            </a:r>
          </a:p>
        </p:txBody>
      </p:sp>
      <p:sp>
        <p:nvSpPr>
          <p:cNvPr id="61" name="Body Level One…"/>
          <p:cNvSpPr txBox="1">
            <a:spLocks noGrp="1"/>
          </p:cNvSpPr>
          <p:nvPr>
            <p:ph type="body" sz="half" idx="1" hasCustomPrompt="1"/>
          </p:nvPr>
        </p:nvSpPr>
        <p:spPr>
          <a:xfrm>
            <a:off x="904875" y="3186378"/>
            <a:ext cx="7334250" cy="6192473"/>
          </a:xfrm>
          <a:prstGeom prst="rect">
            <a:avLst/>
          </a:prstGeom>
        </p:spPr>
        <p:txBody>
          <a:bodyPr/>
          <a:lstStyle/>
          <a:p>
            <a:r>
              <a:t>Slide bullet text</a:t>
            </a:r>
          </a:p>
          <a:p>
            <a:pPr lvl="1"/>
            <a:endParaRPr/>
          </a:p>
          <a:p>
            <a:pPr lvl="2"/>
            <a:endParaRPr/>
          </a:p>
          <a:p>
            <a:pPr lvl="3"/>
            <a:endParaRPr/>
          </a:p>
          <a:p>
            <a:pPr lvl="4"/>
            <a:endParaRPr/>
          </a:p>
        </p:txBody>
      </p:sp>
      <p:sp>
        <p:nvSpPr>
          <p:cNvPr id="62" name="Bowl of pappardelle pasta with parsley butter, roasted hazelnuts and shaved parmesan cheese"/>
          <p:cNvSpPr>
            <a:spLocks noGrp="1"/>
          </p:cNvSpPr>
          <p:nvPr>
            <p:ph type="pic" idx="22"/>
          </p:nvPr>
        </p:nvSpPr>
        <p:spPr>
          <a:xfrm>
            <a:off x="9144000" y="-305450"/>
            <a:ext cx="8187656" cy="10916874"/>
          </a:xfrm>
          <a:prstGeom prst="rect">
            <a:avLst/>
          </a:prstGeom>
        </p:spPr>
        <p:txBody>
          <a:bodyPr lIns="91439" tIns="45719" rIns="91439" bIns="45719">
            <a:noAutofit/>
          </a:bodyPr>
          <a:lstStyle/>
          <a:p>
            <a:endParaRPr/>
          </a:p>
        </p:txBody>
      </p:sp>
      <p:sp>
        <p:nvSpPr>
          <p:cNvPr id="63" name="Slide Title"/>
          <p:cNvSpPr txBox="1">
            <a:spLocks noGrp="1"/>
          </p:cNvSpPr>
          <p:nvPr>
            <p:ph type="title" hasCustomPrompt="1"/>
          </p:nvPr>
        </p:nvSpPr>
        <p:spPr>
          <a:xfrm>
            <a:off x="904875" y="809625"/>
            <a:ext cx="7334250" cy="1076325"/>
          </a:xfrm>
          <a:prstGeom prst="rect">
            <a:avLst/>
          </a:prstGeom>
        </p:spPr>
        <p:txBody>
          <a:bodyPr/>
          <a:lstStyle/>
          <a:p>
            <a:r>
              <a:t>Slide Title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784425471"/>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Bullets &amp; Live Video Small">
    <p:spTree>
      <p:nvGrpSpPr>
        <p:cNvPr id="1" name=""/>
        <p:cNvGrpSpPr/>
        <p:nvPr/>
      </p:nvGrpSpPr>
      <p:grpSpPr>
        <a:xfrm>
          <a:off x="0" y="0"/>
          <a:ext cx="0" cy="0"/>
          <a:chOff x="0" y="0"/>
          <a:chExt cx="0" cy="0"/>
        </a:xfrm>
      </p:grpSpPr>
      <p:sp>
        <p:nvSpPr>
          <p:cNvPr id="71" name="Slide Subtitle"/>
          <p:cNvSpPr txBox="1">
            <a:spLocks noGrp="1"/>
          </p:cNvSpPr>
          <p:nvPr>
            <p:ph type="body" sz="quarter" idx="21" hasCustomPrompt="1"/>
          </p:nvPr>
        </p:nvSpPr>
        <p:spPr>
          <a:xfrm>
            <a:off x="904875" y="1779722"/>
            <a:ext cx="7334250" cy="701085"/>
          </a:xfrm>
          <a:prstGeom prst="rect">
            <a:avLst/>
          </a:prstGeom>
        </p:spPr>
        <p:txBody>
          <a:bodyPr lIns="45719" tIns="45719" rIns="45719" bIns="45719"/>
          <a:lstStyle>
            <a:lvl1pPr marL="0" indent="0" defTabSz="619125">
              <a:lnSpc>
                <a:spcPct val="100000"/>
              </a:lnSpc>
              <a:spcBef>
                <a:spcPts val="0"/>
              </a:spcBef>
              <a:buSzTx/>
              <a:buNone/>
              <a:defRPr sz="4125" b="1"/>
            </a:lvl1pPr>
          </a:lstStyle>
          <a:p>
            <a:r>
              <a:t>Slide Subtitle</a:t>
            </a:r>
          </a:p>
        </p:txBody>
      </p:sp>
      <p:sp>
        <p:nvSpPr>
          <p:cNvPr id="72" name="Body Level One…"/>
          <p:cNvSpPr txBox="1">
            <a:spLocks noGrp="1"/>
          </p:cNvSpPr>
          <p:nvPr>
            <p:ph type="body" sz="half" idx="1" hasCustomPrompt="1"/>
          </p:nvPr>
        </p:nvSpPr>
        <p:spPr>
          <a:xfrm>
            <a:off x="904875" y="3186378"/>
            <a:ext cx="7334250" cy="6192473"/>
          </a:xfrm>
          <a:prstGeom prst="rect">
            <a:avLst/>
          </a:prstGeom>
        </p:spPr>
        <p:txBody>
          <a:bodyPr/>
          <a:lstStyle/>
          <a:p>
            <a:r>
              <a:t>Slide bullet text</a:t>
            </a:r>
          </a:p>
          <a:p>
            <a:pPr lvl="1"/>
            <a:endParaRPr/>
          </a:p>
          <a:p>
            <a:pPr lvl="2"/>
            <a:endParaRPr/>
          </a:p>
          <a:p>
            <a:pPr lvl="3"/>
            <a:endParaRPr/>
          </a:p>
          <a:p>
            <a:pPr lvl="4"/>
            <a:endParaRPr/>
          </a:p>
        </p:txBody>
      </p:sp>
      <p:sp>
        <p:nvSpPr>
          <p:cNvPr id="73" name="Slide Title"/>
          <p:cNvSpPr txBox="1">
            <a:spLocks noGrp="1"/>
          </p:cNvSpPr>
          <p:nvPr>
            <p:ph type="title" hasCustomPrompt="1"/>
          </p:nvPr>
        </p:nvSpPr>
        <p:spPr>
          <a:xfrm>
            <a:off x="904875" y="809625"/>
            <a:ext cx="7334250" cy="1076325"/>
          </a:xfrm>
          <a:prstGeom prst="rect">
            <a:avLst/>
          </a:prstGeom>
        </p:spPr>
        <p:txBody>
          <a:bodyPr/>
          <a:lstStyle/>
          <a:p>
            <a:r>
              <a:t>Slide Title</a:t>
            </a:r>
          </a:p>
        </p:txBody>
      </p:sp>
      <p:sp>
        <p:nvSpPr>
          <p:cNvPr id="74"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741546472"/>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Bullets &amp; Live Video Large">
    <p:spTree>
      <p:nvGrpSpPr>
        <p:cNvPr id="1" name=""/>
        <p:cNvGrpSpPr/>
        <p:nvPr/>
      </p:nvGrpSpPr>
      <p:grpSpPr>
        <a:xfrm>
          <a:off x="0" y="0"/>
          <a:ext cx="0" cy="0"/>
          <a:chOff x="0" y="0"/>
          <a:chExt cx="0" cy="0"/>
        </a:xfrm>
      </p:grpSpPr>
      <p:sp>
        <p:nvSpPr>
          <p:cNvPr id="81" name="Slide Subtitle"/>
          <p:cNvSpPr txBox="1">
            <a:spLocks noGrp="1"/>
          </p:cNvSpPr>
          <p:nvPr>
            <p:ph type="body" sz="quarter" idx="21" hasCustomPrompt="1"/>
          </p:nvPr>
        </p:nvSpPr>
        <p:spPr>
          <a:xfrm>
            <a:off x="904875" y="1779722"/>
            <a:ext cx="7334250" cy="701085"/>
          </a:xfrm>
          <a:prstGeom prst="rect">
            <a:avLst/>
          </a:prstGeom>
        </p:spPr>
        <p:txBody>
          <a:bodyPr lIns="45719" tIns="45719" rIns="45719" bIns="45719"/>
          <a:lstStyle>
            <a:lvl1pPr marL="0" indent="0" defTabSz="619125">
              <a:lnSpc>
                <a:spcPct val="100000"/>
              </a:lnSpc>
              <a:spcBef>
                <a:spcPts val="0"/>
              </a:spcBef>
              <a:buSzTx/>
              <a:buNone/>
              <a:defRPr sz="4125" b="1"/>
            </a:lvl1pPr>
          </a:lstStyle>
          <a:p>
            <a:r>
              <a:t>Slide Subtitle</a:t>
            </a:r>
          </a:p>
        </p:txBody>
      </p:sp>
      <p:sp>
        <p:nvSpPr>
          <p:cNvPr id="82" name="Body Level One…"/>
          <p:cNvSpPr txBox="1">
            <a:spLocks noGrp="1"/>
          </p:cNvSpPr>
          <p:nvPr>
            <p:ph type="body" sz="half" idx="1" hasCustomPrompt="1"/>
          </p:nvPr>
        </p:nvSpPr>
        <p:spPr>
          <a:xfrm>
            <a:off x="904875" y="3186378"/>
            <a:ext cx="7334250" cy="6192473"/>
          </a:xfrm>
          <a:prstGeom prst="rect">
            <a:avLst/>
          </a:prstGeom>
        </p:spPr>
        <p:txBody>
          <a:bodyPr/>
          <a:lstStyle/>
          <a:p>
            <a:r>
              <a:t>Slide bullet text</a:t>
            </a:r>
          </a:p>
          <a:p>
            <a:pPr lvl="1"/>
            <a:endParaRPr/>
          </a:p>
          <a:p>
            <a:pPr lvl="2"/>
            <a:endParaRPr/>
          </a:p>
          <a:p>
            <a:pPr lvl="3"/>
            <a:endParaRPr/>
          </a:p>
          <a:p>
            <a:pPr lvl="4"/>
            <a:endParaRPr/>
          </a:p>
        </p:txBody>
      </p:sp>
      <p:sp>
        <p:nvSpPr>
          <p:cNvPr id="83" name="Slide Title"/>
          <p:cNvSpPr txBox="1">
            <a:spLocks noGrp="1"/>
          </p:cNvSpPr>
          <p:nvPr>
            <p:ph type="title" hasCustomPrompt="1"/>
          </p:nvPr>
        </p:nvSpPr>
        <p:spPr>
          <a:xfrm>
            <a:off x="904875" y="809625"/>
            <a:ext cx="7334250" cy="1076325"/>
          </a:xfrm>
          <a:prstGeom prst="rect">
            <a:avLst/>
          </a:prstGeom>
        </p:spPr>
        <p:txBody>
          <a:bodyPr/>
          <a:lstStyle/>
          <a:p>
            <a:r>
              <a:t>Slide Title</a:t>
            </a:r>
          </a:p>
        </p:txBody>
      </p:sp>
      <p:sp>
        <p:nvSpPr>
          <p:cNvPr id="84"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356916596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Section">
    <p:spTree>
      <p:nvGrpSpPr>
        <p:cNvPr id="1" name=""/>
        <p:cNvGrpSpPr/>
        <p:nvPr/>
      </p:nvGrpSpPr>
      <p:grpSpPr>
        <a:xfrm>
          <a:off x="0" y="0"/>
          <a:ext cx="0" cy="0"/>
          <a:chOff x="0" y="0"/>
          <a:chExt cx="0" cy="0"/>
        </a:xfrm>
      </p:grpSpPr>
      <p:sp>
        <p:nvSpPr>
          <p:cNvPr id="91" name="Section Title"/>
          <p:cNvSpPr txBox="1">
            <a:spLocks noGrp="1"/>
          </p:cNvSpPr>
          <p:nvPr>
            <p:ph type="title" hasCustomPrompt="1"/>
          </p:nvPr>
        </p:nvSpPr>
        <p:spPr>
          <a:xfrm>
            <a:off x="904872" y="3400425"/>
            <a:ext cx="16478253" cy="3486150"/>
          </a:xfrm>
          <a:prstGeom prst="rect">
            <a:avLst/>
          </a:prstGeom>
        </p:spPr>
        <p:txBody>
          <a:bodyPr anchor="ctr"/>
          <a:lstStyle>
            <a:lvl1pPr>
              <a:defRPr sz="8700" b="0" spc="-174">
                <a:latin typeface="Helvetica Neue Medium"/>
                <a:ea typeface="Helvetica Neue Medium"/>
                <a:cs typeface="Helvetica Neue Medium"/>
                <a:sym typeface="Helvetica Neue Medium"/>
              </a:defRPr>
            </a:lvl1pPr>
          </a:lstStyle>
          <a:p>
            <a:r>
              <a:t>Section Title</a:t>
            </a:r>
          </a:p>
        </p:txBody>
      </p:sp>
      <p:sp>
        <p:nvSpPr>
          <p:cNvPr id="92" name="Slide Number"/>
          <p:cNvSpPr txBox="1">
            <a:spLocks noGrp="1"/>
          </p:cNvSpPr>
          <p:nvPr>
            <p:ph type="sldNum" sz="quarter" idx="2"/>
          </p:nvPr>
        </p:nvSpPr>
        <p:spPr>
          <a:xfrm>
            <a:off x="8950962" y="9784534"/>
            <a:ext cx="376706" cy="310341"/>
          </a:xfrm>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137969331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99" name="Slide Title"/>
          <p:cNvSpPr txBox="1">
            <a:spLocks noGrp="1"/>
          </p:cNvSpPr>
          <p:nvPr>
            <p:ph type="title" hasCustomPrompt="1"/>
          </p:nvPr>
        </p:nvSpPr>
        <p:spPr>
          <a:xfrm>
            <a:off x="904875" y="809625"/>
            <a:ext cx="16478250" cy="1076212"/>
          </a:xfrm>
          <a:prstGeom prst="rect">
            <a:avLst/>
          </a:prstGeom>
        </p:spPr>
        <p:txBody>
          <a:bodyPr/>
          <a:lstStyle/>
          <a:p>
            <a:r>
              <a:t>Slide Title</a:t>
            </a:r>
          </a:p>
        </p:txBody>
      </p:sp>
      <p:sp>
        <p:nvSpPr>
          <p:cNvPr id="100" name="Slide Subtitle"/>
          <p:cNvSpPr txBox="1">
            <a:spLocks noGrp="1"/>
          </p:cNvSpPr>
          <p:nvPr>
            <p:ph type="body" sz="quarter" idx="21" hasCustomPrompt="1"/>
          </p:nvPr>
        </p:nvSpPr>
        <p:spPr>
          <a:xfrm>
            <a:off x="904875" y="1779722"/>
            <a:ext cx="16478250" cy="701085"/>
          </a:xfrm>
          <a:prstGeom prst="rect">
            <a:avLst/>
          </a:prstGeom>
        </p:spPr>
        <p:txBody>
          <a:bodyPr lIns="45719" tIns="45719" rIns="45719" bIns="45719"/>
          <a:lstStyle>
            <a:lvl1pPr marL="0" indent="0" defTabSz="619125">
              <a:lnSpc>
                <a:spcPct val="100000"/>
              </a:lnSpc>
              <a:spcBef>
                <a:spcPts val="0"/>
              </a:spcBef>
              <a:buSzTx/>
              <a:buNone/>
              <a:defRPr sz="4125" b="1"/>
            </a:lvl1pPr>
          </a:lstStyle>
          <a:p>
            <a:r>
              <a:t>Slide Subtitle</a:t>
            </a:r>
          </a:p>
        </p:txBody>
      </p:sp>
      <p:sp>
        <p:nvSpPr>
          <p:cNvPr id="101"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1285093141"/>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108" name="Agenda Title"/>
          <p:cNvSpPr txBox="1">
            <a:spLocks noGrp="1"/>
          </p:cNvSpPr>
          <p:nvPr>
            <p:ph type="title" hasCustomPrompt="1"/>
          </p:nvPr>
        </p:nvSpPr>
        <p:spPr>
          <a:xfrm>
            <a:off x="904875" y="809625"/>
            <a:ext cx="16478250" cy="1076325"/>
          </a:xfrm>
          <a:prstGeom prst="rect">
            <a:avLst/>
          </a:prstGeom>
        </p:spPr>
        <p:txBody>
          <a:bodyPr/>
          <a:lstStyle/>
          <a:p>
            <a:r>
              <a:t>Agenda Title</a:t>
            </a:r>
          </a:p>
        </p:txBody>
      </p:sp>
      <p:sp>
        <p:nvSpPr>
          <p:cNvPr id="109" name="Agenda Subtitle"/>
          <p:cNvSpPr txBox="1">
            <a:spLocks noGrp="1"/>
          </p:cNvSpPr>
          <p:nvPr>
            <p:ph type="body" sz="quarter" idx="21" hasCustomPrompt="1"/>
          </p:nvPr>
        </p:nvSpPr>
        <p:spPr>
          <a:xfrm>
            <a:off x="904875" y="1779722"/>
            <a:ext cx="16478250" cy="701085"/>
          </a:xfrm>
          <a:prstGeom prst="rect">
            <a:avLst/>
          </a:prstGeom>
        </p:spPr>
        <p:txBody>
          <a:bodyPr lIns="45719" tIns="45719" rIns="45719" bIns="45719"/>
          <a:lstStyle>
            <a:lvl1pPr marL="0" indent="0" defTabSz="619125">
              <a:lnSpc>
                <a:spcPct val="100000"/>
              </a:lnSpc>
              <a:spcBef>
                <a:spcPts val="0"/>
              </a:spcBef>
              <a:buSzTx/>
              <a:buNone/>
              <a:defRPr sz="4125" b="1"/>
            </a:lvl1pPr>
          </a:lstStyle>
          <a:p>
            <a:r>
              <a:t>Agenda Subtitle</a:t>
            </a:r>
          </a:p>
        </p:txBody>
      </p:sp>
      <p:sp>
        <p:nvSpPr>
          <p:cNvPr id="110" name="Body Level One…"/>
          <p:cNvSpPr txBox="1">
            <a:spLocks noGrp="1"/>
          </p:cNvSpPr>
          <p:nvPr>
            <p:ph type="body" idx="1" hasCustomPrompt="1"/>
          </p:nvPr>
        </p:nvSpPr>
        <p:spPr>
          <a:prstGeom prst="rect">
            <a:avLst/>
          </a:prstGeom>
        </p:spPr>
        <p:txBody>
          <a:bodyPr/>
          <a:lstStyle>
            <a:lvl1pPr marL="0" indent="0" defTabSz="619125">
              <a:lnSpc>
                <a:spcPct val="100000"/>
              </a:lnSpc>
              <a:spcBef>
                <a:spcPts val="1350"/>
              </a:spcBef>
              <a:buSzTx/>
              <a:buNone/>
              <a:defRPr sz="4125" spc="-41"/>
            </a:lvl1pPr>
            <a:lvl2pPr marL="0" indent="342900" defTabSz="619125">
              <a:lnSpc>
                <a:spcPct val="100000"/>
              </a:lnSpc>
              <a:spcBef>
                <a:spcPts val="1350"/>
              </a:spcBef>
              <a:buSzTx/>
              <a:buNone/>
              <a:defRPr sz="4125" spc="-41"/>
            </a:lvl2pPr>
            <a:lvl3pPr marL="0" indent="685800" defTabSz="619125">
              <a:lnSpc>
                <a:spcPct val="100000"/>
              </a:lnSpc>
              <a:spcBef>
                <a:spcPts val="1350"/>
              </a:spcBef>
              <a:buSzTx/>
              <a:buNone/>
              <a:defRPr sz="4125" spc="-41"/>
            </a:lvl3pPr>
            <a:lvl4pPr marL="0" indent="1028700" defTabSz="619125">
              <a:lnSpc>
                <a:spcPct val="100000"/>
              </a:lnSpc>
              <a:spcBef>
                <a:spcPts val="1350"/>
              </a:spcBef>
              <a:buSzTx/>
              <a:buNone/>
              <a:defRPr sz="4125" spc="-41"/>
            </a:lvl4pPr>
            <a:lvl5pPr marL="0" indent="1371600" defTabSz="619125">
              <a:lnSpc>
                <a:spcPct val="100000"/>
              </a:lnSpc>
              <a:spcBef>
                <a:spcPts val="1350"/>
              </a:spcBef>
              <a:buSzTx/>
              <a:buNone/>
              <a:defRPr sz="4125" spc="-41"/>
            </a:lvl5pPr>
          </a:lstStyle>
          <a:p>
            <a:r>
              <a:t>Agenda Topics</a:t>
            </a:r>
          </a:p>
          <a:p>
            <a:pPr lvl="1"/>
            <a:endParaRPr/>
          </a:p>
          <a:p>
            <a:pPr lvl="2"/>
            <a:endParaRPr/>
          </a:p>
          <a:p>
            <a:pPr lvl="3"/>
            <a:endParaRPr/>
          </a:p>
          <a:p>
            <a:pPr lvl="4"/>
            <a:endParaRPr/>
          </a:p>
        </p:txBody>
      </p:sp>
      <p:sp>
        <p:nvSpPr>
          <p:cNvPr id="111"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358244033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Statement">
    <p:spTree>
      <p:nvGrpSpPr>
        <p:cNvPr id="1" name=""/>
        <p:cNvGrpSpPr/>
        <p:nvPr/>
      </p:nvGrpSpPr>
      <p:grpSpPr>
        <a:xfrm>
          <a:off x="0" y="0"/>
          <a:ext cx="0" cy="0"/>
          <a:chOff x="0" y="0"/>
          <a:chExt cx="0" cy="0"/>
        </a:xfrm>
      </p:grpSpPr>
      <p:sp>
        <p:nvSpPr>
          <p:cNvPr id="118" name="Body Level One…"/>
          <p:cNvSpPr txBox="1">
            <a:spLocks noGrp="1"/>
          </p:cNvSpPr>
          <p:nvPr>
            <p:ph type="body" sz="half" idx="1" hasCustomPrompt="1"/>
          </p:nvPr>
        </p:nvSpPr>
        <p:spPr>
          <a:xfrm>
            <a:off x="904875" y="3690632"/>
            <a:ext cx="16478250" cy="2905736"/>
          </a:xfrm>
          <a:prstGeom prst="rect">
            <a:avLst/>
          </a:prstGeom>
        </p:spPr>
        <p:txBody>
          <a:bodyPr anchor="ctr"/>
          <a:lstStyle>
            <a:lvl1pPr marL="0" indent="0" algn="ctr">
              <a:lnSpc>
                <a:spcPct val="80000"/>
              </a:lnSpc>
              <a:spcBef>
                <a:spcPts val="0"/>
              </a:spcBef>
              <a:buSzTx/>
              <a:buNone/>
              <a:defRPr sz="8700" spc="-174">
                <a:latin typeface="Helvetica Neue Medium"/>
                <a:ea typeface="Helvetica Neue Medium"/>
                <a:cs typeface="Helvetica Neue Medium"/>
                <a:sym typeface="Helvetica Neue Medium"/>
              </a:defRPr>
            </a:lvl1pPr>
            <a:lvl2pPr marL="0" indent="342900" algn="ctr">
              <a:lnSpc>
                <a:spcPct val="80000"/>
              </a:lnSpc>
              <a:spcBef>
                <a:spcPts val="0"/>
              </a:spcBef>
              <a:buSzTx/>
              <a:buNone/>
              <a:defRPr sz="8700" spc="-174">
                <a:latin typeface="Helvetica Neue Medium"/>
                <a:ea typeface="Helvetica Neue Medium"/>
                <a:cs typeface="Helvetica Neue Medium"/>
                <a:sym typeface="Helvetica Neue Medium"/>
              </a:defRPr>
            </a:lvl2pPr>
            <a:lvl3pPr marL="0" indent="685800" algn="ctr">
              <a:lnSpc>
                <a:spcPct val="80000"/>
              </a:lnSpc>
              <a:spcBef>
                <a:spcPts val="0"/>
              </a:spcBef>
              <a:buSzTx/>
              <a:buNone/>
              <a:defRPr sz="8700" spc="-174">
                <a:latin typeface="Helvetica Neue Medium"/>
                <a:ea typeface="Helvetica Neue Medium"/>
                <a:cs typeface="Helvetica Neue Medium"/>
                <a:sym typeface="Helvetica Neue Medium"/>
              </a:defRPr>
            </a:lvl3pPr>
            <a:lvl4pPr marL="0" indent="1028700" algn="ctr">
              <a:lnSpc>
                <a:spcPct val="80000"/>
              </a:lnSpc>
              <a:spcBef>
                <a:spcPts val="0"/>
              </a:spcBef>
              <a:buSzTx/>
              <a:buNone/>
              <a:defRPr sz="8700" spc="-174">
                <a:latin typeface="Helvetica Neue Medium"/>
                <a:ea typeface="Helvetica Neue Medium"/>
                <a:cs typeface="Helvetica Neue Medium"/>
                <a:sym typeface="Helvetica Neue Medium"/>
              </a:defRPr>
            </a:lvl4pPr>
            <a:lvl5pPr marL="0" indent="1371600" algn="ctr">
              <a:lnSpc>
                <a:spcPct val="80000"/>
              </a:lnSpc>
              <a:spcBef>
                <a:spcPts val="0"/>
              </a:spcBef>
              <a:buSzTx/>
              <a:buNone/>
              <a:defRPr sz="8700" spc="-174">
                <a:latin typeface="Helvetica Neue Medium"/>
                <a:ea typeface="Helvetica Neue Medium"/>
                <a:cs typeface="Helvetica Neue Medium"/>
                <a:sym typeface="Helvetica Neue Medium"/>
              </a:defRPr>
            </a:lvl5pPr>
          </a:lstStyle>
          <a:p>
            <a:r>
              <a:t>Statement</a:t>
            </a:r>
          </a:p>
          <a:p>
            <a:pPr lvl="1"/>
            <a:endParaRPr/>
          </a:p>
          <a:p>
            <a:pPr lvl="2"/>
            <a:endParaRPr/>
          </a:p>
          <a:p>
            <a:pPr lvl="3"/>
            <a:endParaRPr/>
          </a:p>
          <a:p>
            <a:pPr lvl="4"/>
            <a:endParaRPr/>
          </a:p>
        </p:txBody>
      </p:sp>
      <p:sp>
        <p:nvSpPr>
          <p:cNvPr id="119"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2160375806"/>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126" name="Body Level One…"/>
          <p:cNvSpPr txBox="1">
            <a:spLocks noGrp="1"/>
          </p:cNvSpPr>
          <p:nvPr>
            <p:ph type="body" idx="1" hasCustomPrompt="1"/>
          </p:nvPr>
        </p:nvSpPr>
        <p:spPr>
          <a:xfrm>
            <a:off x="904875" y="806945"/>
            <a:ext cx="16478250" cy="5431188"/>
          </a:xfrm>
          <a:prstGeom prst="rect">
            <a:avLst/>
          </a:prstGeom>
        </p:spPr>
        <p:txBody>
          <a:bodyPr anchor="b"/>
          <a:lstStyle>
            <a:lvl1pPr marL="0" indent="0" algn="ctr">
              <a:lnSpc>
                <a:spcPct val="80000"/>
              </a:lnSpc>
              <a:spcBef>
                <a:spcPts val="0"/>
              </a:spcBef>
              <a:buSzTx/>
              <a:buNone/>
              <a:defRPr sz="18750" b="1" spc="-188"/>
            </a:lvl1pPr>
            <a:lvl2pPr marL="0" indent="342900" algn="ctr">
              <a:lnSpc>
                <a:spcPct val="80000"/>
              </a:lnSpc>
              <a:spcBef>
                <a:spcPts val="0"/>
              </a:spcBef>
              <a:buSzTx/>
              <a:buNone/>
              <a:defRPr sz="18750" b="1" spc="-188"/>
            </a:lvl2pPr>
            <a:lvl3pPr marL="0" indent="685800" algn="ctr">
              <a:lnSpc>
                <a:spcPct val="80000"/>
              </a:lnSpc>
              <a:spcBef>
                <a:spcPts val="0"/>
              </a:spcBef>
              <a:buSzTx/>
              <a:buNone/>
              <a:defRPr sz="18750" b="1" spc="-188"/>
            </a:lvl3pPr>
            <a:lvl4pPr marL="0" indent="1028700" algn="ctr">
              <a:lnSpc>
                <a:spcPct val="80000"/>
              </a:lnSpc>
              <a:spcBef>
                <a:spcPts val="0"/>
              </a:spcBef>
              <a:buSzTx/>
              <a:buNone/>
              <a:defRPr sz="18750" b="1" spc="-188"/>
            </a:lvl4pPr>
            <a:lvl5pPr marL="0" indent="1371600" algn="ctr">
              <a:lnSpc>
                <a:spcPct val="80000"/>
              </a:lnSpc>
              <a:spcBef>
                <a:spcPts val="0"/>
              </a:spcBef>
              <a:buSzTx/>
              <a:buNone/>
              <a:defRPr sz="18750" b="1" spc="-188"/>
            </a:lvl5pPr>
          </a:lstStyle>
          <a:p>
            <a:r>
              <a:t>100%</a:t>
            </a:r>
          </a:p>
          <a:p>
            <a:pPr lvl="1"/>
            <a:endParaRPr/>
          </a:p>
          <a:p>
            <a:pPr lvl="2"/>
            <a:endParaRPr/>
          </a:p>
          <a:p>
            <a:pPr lvl="3"/>
            <a:endParaRPr/>
          </a:p>
          <a:p>
            <a:pPr lvl="4"/>
            <a:endParaRPr/>
          </a:p>
        </p:txBody>
      </p:sp>
      <p:sp>
        <p:nvSpPr>
          <p:cNvPr id="127" name="Fact information"/>
          <p:cNvSpPr txBox="1">
            <a:spLocks noGrp="1"/>
          </p:cNvSpPr>
          <p:nvPr>
            <p:ph type="body" sz="quarter" idx="21" hasCustomPrompt="1"/>
          </p:nvPr>
        </p:nvSpPr>
        <p:spPr>
          <a:xfrm>
            <a:off x="904875" y="6196635"/>
            <a:ext cx="16478250" cy="701085"/>
          </a:xfrm>
          <a:prstGeom prst="rect">
            <a:avLst/>
          </a:prstGeom>
        </p:spPr>
        <p:txBody>
          <a:bodyPr lIns="45719" tIns="45719" rIns="45719" bIns="45719"/>
          <a:lstStyle>
            <a:lvl1pPr marL="0" indent="0" algn="ctr" defTabSz="619125">
              <a:lnSpc>
                <a:spcPct val="100000"/>
              </a:lnSpc>
              <a:spcBef>
                <a:spcPts val="0"/>
              </a:spcBef>
              <a:buSzTx/>
              <a:buNone/>
              <a:defRPr sz="4125" b="1"/>
            </a:lvl1pPr>
          </a:lstStyle>
          <a:p>
            <a:r>
              <a:t>Fact information</a:t>
            </a:r>
          </a:p>
        </p:txBody>
      </p:sp>
      <p:sp>
        <p:nvSpPr>
          <p:cNvPr id="128"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4248975473"/>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35" name="Attribution"/>
          <p:cNvSpPr txBox="1">
            <a:spLocks noGrp="1"/>
          </p:cNvSpPr>
          <p:nvPr>
            <p:ph type="body" sz="quarter" idx="21" hasCustomPrompt="1"/>
          </p:nvPr>
        </p:nvSpPr>
        <p:spPr>
          <a:xfrm>
            <a:off x="1822519" y="8006590"/>
            <a:ext cx="15150039" cy="477734"/>
          </a:xfrm>
          <a:prstGeom prst="rect">
            <a:avLst/>
          </a:prstGeom>
        </p:spPr>
        <p:txBody>
          <a:bodyPr lIns="45719" tIns="45719" rIns="45719" bIns="45719"/>
          <a:lstStyle>
            <a:lvl1pPr marL="0" indent="0" defTabSz="619125">
              <a:lnSpc>
                <a:spcPct val="100000"/>
              </a:lnSpc>
              <a:spcBef>
                <a:spcPts val="0"/>
              </a:spcBef>
              <a:buSzTx/>
              <a:buNone/>
              <a:defRPr sz="2700" b="1"/>
            </a:lvl1pPr>
          </a:lstStyle>
          <a:p>
            <a:r>
              <a:t>Attribution</a:t>
            </a:r>
          </a:p>
        </p:txBody>
      </p:sp>
      <p:sp>
        <p:nvSpPr>
          <p:cNvPr id="136" name="Body Level One…"/>
          <p:cNvSpPr txBox="1">
            <a:spLocks noGrp="1"/>
          </p:cNvSpPr>
          <p:nvPr>
            <p:ph type="body" sz="half" idx="1" hasCustomPrompt="1"/>
          </p:nvPr>
        </p:nvSpPr>
        <p:spPr>
          <a:xfrm>
            <a:off x="1315442" y="3704895"/>
            <a:ext cx="15657116" cy="2877210"/>
          </a:xfrm>
          <a:prstGeom prst="rect">
            <a:avLst/>
          </a:prstGeom>
        </p:spPr>
        <p:txBody>
          <a:bodyPr/>
          <a:lstStyle>
            <a:lvl1pPr marL="479192" indent="-352425">
              <a:spcBef>
                <a:spcPts val="0"/>
              </a:spcBef>
              <a:buSzTx/>
              <a:buNone/>
              <a:defRPr sz="6375" spc="-127">
                <a:latin typeface="Helvetica Neue Medium"/>
                <a:ea typeface="Helvetica Neue Medium"/>
                <a:cs typeface="Helvetica Neue Medium"/>
                <a:sym typeface="Helvetica Neue Medium"/>
              </a:defRPr>
            </a:lvl1pPr>
            <a:lvl2pPr marL="479192" indent="-9525">
              <a:spcBef>
                <a:spcPts val="0"/>
              </a:spcBef>
              <a:buSzTx/>
              <a:buNone/>
              <a:defRPr sz="6375" spc="-127">
                <a:latin typeface="Helvetica Neue Medium"/>
                <a:ea typeface="Helvetica Neue Medium"/>
                <a:cs typeface="Helvetica Neue Medium"/>
                <a:sym typeface="Helvetica Neue Medium"/>
              </a:defRPr>
            </a:lvl2pPr>
            <a:lvl3pPr marL="479192" indent="333375">
              <a:spcBef>
                <a:spcPts val="0"/>
              </a:spcBef>
              <a:buSzTx/>
              <a:buNone/>
              <a:defRPr sz="6375" spc="-127">
                <a:latin typeface="Helvetica Neue Medium"/>
                <a:ea typeface="Helvetica Neue Medium"/>
                <a:cs typeface="Helvetica Neue Medium"/>
                <a:sym typeface="Helvetica Neue Medium"/>
              </a:defRPr>
            </a:lvl3pPr>
            <a:lvl4pPr marL="479192" indent="676275">
              <a:spcBef>
                <a:spcPts val="0"/>
              </a:spcBef>
              <a:buSzTx/>
              <a:buNone/>
              <a:defRPr sz="6375" spc="-127">
                <a:latin typeface="Helvetica Neue Medium"/>
                <a:ea typeface="Helvetica Neue Medium"/>
                <a:cs typeface="Helvetica Neue Medium"/>
                <a:sym typeface="Helvetica Neue Medium"/>
              </a:defRPr>
            </a:lvl4pPr>
            <a:lvl5pPr marL="479192" indent="1019175">
              <a:spcBef>
                <a:spcPts val="0"/>
              </a:spcBef>
              <a:buSzTx/>
              <a:buNone/>
              <a:defRPr sz="6375" spc="-127">
                <a:latin typeface="Helvetica Neue Medium"/>
                <a:ea typeface="Helvetica Neue Medium"/>
                <a:cs typeface="Helvetica Neue Medium"/>
                <a:sym typeface="Helvetica Neue Medium"/>
              </a:defRPr>
            </a:lvl5pPr>
          </a:lstStyle>
          <a:p>
            <a:r>
              <a:t>“Notable Quote”</a:t>
            </a:r>
          </a:p>
          <a:p>
            <a:pPr lvl="1"/>
            <a:endParaRPr/>
          </a:p>
          <a:p>
            <a:pPr lvl="2"/>
            <a:endParaRPr/>
          </a:p>
          <a:p>
            <a:pPr lvl="3"/>
            <a:endParaRPr/>
          </a:p>
          <a:p>
            <a:pPr lvl="4"/>
            <a:endParaRPr/>
          </a:p>
        </p:txBody>
      </p:sp>
      <p:sp>
        <p:nvSpPr>
          <p:cNvPr id="137"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3612484151"/>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144" name="Bowl of salad with fried rice, boiled eggs and chopsticks"/>
          <p:cNvSpPr>
            <a:spLocks noGrp="1"/>
          </p:cNvSpPr>
          <p:nvPr>
            <p:ph type="pic" sz="quarter" idx="21"/>
          </p:nvPr>
        </p:nvSpPr>
        <p:spPr>
          <a:xfrm>
            <a:off x="11820526" y="762000"/>
            <a:ext cx="5579324" cy="4462259"/>
          </a:xfrm>
          <a:prstGeom prst="rect">
            <a:avLst/>
          </a:prstGeom>
        </p:spPr>
        <p:txBody>
          <a:bodyPr lIns="91439" tIns="45719" rIns="91439" bIns="45719">
            <a:noAutofit/>
          </a:bodyPr>
          <a:lstStyle/>
          <a:p>
            <a:endParaRPr/>
          </a:p>
        </p:txBody>
      </p:sp>
      <p:sp>
        <p:nvSpPr>
          <p:cNvPr id="145" name="Bowl with salmon cakes, salad and houmous "/>
          <p:cNvSpPr>
            <a:spLocks noGrp="1"/>
          </p:cNvSpPr>
          <p:nvPr>
            <p:ph type="pic" sz="half" idx="22"/>
          </p:nvPr>
        </p:nvSpPr>
        <p:spPr>
          <a:xfrm>
            <a:off x="10125075" y="2983707"/>
            <a:ext cx="7829550" cy="9112636"/>
          </a:xfrm>
          <a:prstGeom prst="rect">
            <a:avLst/>
          </a:prstGeom>
        </p:spPr>
        <p:txBody>
          <a:bodyPr lIns="91439" tIns="45719" rIns="91439" bIns="45719">
            <a:noAutofit/>
          </a:bodyPr>
          <a:lstStyle/>
          <a:p>
            <a:endParaRPr/>
          </a:p>
        </p:txBody>
      </p:sp>
      <p:sp>
        <p:nvSpPr>
          <p:cNvPr id="146" name="Bowl of pappardelle pasta with parsley butter, roasted hazelnuts and shaved parmesan cheese"/>
          <p:cNvSpPr>
            <a:spLocks noGrp="1"/>
          </p:cNvSpPr>
          <p:nvPr>
            <p:ph type="pic" idx="23"/>
          </p:nvPr>
        </p:nvSpPr>
        <p:spPr>
          <a:xfrm>
            <a:off x="-104775" y="371475"/>
            <a:ext cx="12458700" cy="9344025"/>
          </a:xfrm>
          <a:prstGeom prst="rect">
            <a:avLst/>
          </a:prstGeom>
        </p:spPr>
        <p:txBody>
          <a:bodyPr lIns="91439" tIns="45719" rIns="91439" bIns="45719">
            <a:noAutofit/>
          </a:bodyPr>
          <a:lstStyle/>
          <a:p>
            <a:endParaRPr/>
          </a:p>
        </p:txBody>
      </p:sp>
      <p:sp>
        <p:nvSpPr>
          <p:cNvPr id="147"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115154983"/>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54" name="bowl of salad with fried rice, boiled eggs and chopsticks"/>
          <p:cNvSpPr>
            <a:spLocks noGrp="1"/>
          </p:cNvSpPr>
          <p:nvPr>
            <p:ph type="pic" idx="21"/>
          </p:nvPr>
        </p:nvSpPr>
        <p:spPr>
          <a:xfrm>
            <a:off x="-1000125" y="-4143375"/>
            <a:ext cx="20288250" cy="16230600"/>
          </a:xfrm>
          <a:prstGeom prst="rect">
            <a:avLst/>
          </a:prstGeom>
        </p:spPr>
        <p:txBody>
          <a:bodyPr lIns="91439" tIns="45719" rIns="91439" bIns="45719">
            <a:noAutofit/>
          </a:bodyPr>
          <a:lstStyle/>
          <a:p>
            <a:endParaRPr/>
          </a:p>
        </p:txBody>
      </p:sp>
      <p:sp>
        <p:nvSpPr>
          <p:cNvPr id="15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‹nº›</a:t>
            </a:fld>
            <a:endParaRPr/>
          </a:p>
        </p:txBody>
      </p:sp>
    </p:spTree>
    <p:extLst>
      <p:ext uri="{BB962C8B-B14F-4D97-AF65-F5344CB8AC3E}">
        <p14:creationId xmlns:p14="http://schemas.microsoft.com/office/powerpoint/2010/main" val="1687343576"/>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62"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2706762049"/>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1571C-1CCA-4DE4-944E-271B8770D20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7A6D166-9731-4AC8-B0A9-41D2DA644F9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14EE18B-72D7-4EE9-B639-692080EFD0A9}"/>
              </a:ext>
            </a:extLst>
          </p:cNvPr>
          <p:cNvSpPr>
            <a:spLocks noGrp="1"/>
          </p:cNvSpPr>
          <p:nvPr>
            <p:ph type="dt" sz="half" idx="10"/>
          </p:nvPr>
        </p:nvSpPr>
        <p:spPr/>
        <p:txBody>
          <a:bodyPr/>
          <a:lstStyle/>
          <a:p>
            <a:fld id="{8FDDF35F-42FE-459E-867C-7E4A20E8BE9E}" type="datetimeFigureOut">
              <a:rPr lang="en-GB" smtClean="0"/>
              <a:t>05/05/2026</a:t>
            </a:fld>
            <a:endParaRPr lang="en-GB"/>
          </a:p>
        </p:txBody>
      </p:sp>
      <p:sp>
        <p:nvSpPr>
          <p:cNvPr id="5" name="Footer Placeholder 4">
            <a:extLst>
              <a:ext uri="{FF2B5EF4-FFF2-40B4-BE49-F238E27FC236}">
                <a16:creationId xmlns:a16="http://schemas.microsoft.com/office/drawing/2014/main" id="{697D33CD-3328-40AA-A056-9AC72B2DCF7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DEF4B9C-A809-4705-8766-72618A739D31}"/>
              </a:ext>
            </a:extLst>
          </p:cNvPr>
          <p:cNvSpPr>
            <a:spLocks noGrp="1"/>
          </p:cNvSpPr>
          <p:nvPr>
            <p:ph type="sldNum" sz="quarter" idx="12"/>
          </p:nvPr>
        </p:nvSpPr>
        <p:spPr>
          <a:xfrm>
            <a:off x="8950962" y="9781359"/>
            <a:ext cx="376706" cy="310341"/>
          </a:xfrm>
        </p:spPr>
        <p:txBody>
          <a:bodyPr/>
          <a:lstStyle/>
          <a:p>
            <a:fld id="{3C82AC29-16D7-4018-876B-1A728014C10A}" type="slidenum">
              <a:rPr lang="en-GB" smtClean="0"/>
              <a:t>‹nº›</a:t>
            </a:fld>
            <a:endParaRPr lang="en-GB"/>
          </a:p>
        </p:txBody>
      </p:sp>
    </p:spTree>
    <p:extLst>
      <p:ext uri="{BB962C8B-B14F-4D97-AF65-F5344CB8AC3E}">
        <p14:creationId xmlns:p14="http://schemas.microsoft.com/office/powerpoint/2010/main" val="3904243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15"/>
        <p:cNvGrpSpPr/>
        <p:nvPr/>
      </p:nvGrpSpPr>
      <p:grpSpPr>
        <a:xfrm>
          <a:off x="0" y="0"/>
          <a:ext cx="0" cy="0"/>
          <a:chOff x="0" y="0"/>
          <a:chExt cx="0" cy="0"/>
        </a:xfrm>
      </p:grpSpPr>
      <p:sp>
        <p:nvSpPr>
          <p:cNvPr id="16" name="Google Shape;16;p50"/>
          <p:cNvSpPr txBox="1">
            <a:spLocks noGrp="1"/>
          </p:cNvSpPr>
          <p:nvPr>
            <p:ph type="dt" idx="10"/>
          </p:nvPr>
        </p:nvSpPr>
        <p:spPr>
          <a:xfrm>
            <a:off x="457200" y="6356351"/>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0"/>
          <p:cNvSpPr txBox="1">
            <a:spLocks noGrp="1"/>
          </p:cNvSpPr>
          <p:nvPr>
            <p:ph type="ftr" idx="11"/>
          </p:nvPr>
        </p:nvSpPr>
        <p:spPr>
          <a:xfrm>
            <a:off x="3124200" y="6356351"/>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0"/>
          <p:cNvSpPr txBox="1">
            <a:spLocks noGrp="1"/>
          </p:cNvSpPr>
          <p:nvPr>
            <p:ph type="sldNum" idx="12"/>
          </p:nvPr>
        </p:nvSpPr>
        <p:spPr>
          <a:xfrm>
            <a:off x="6553200" y="6356351"/>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‹nº›</a:t>
            </a:fld>
            <a:endParaRPr lang="en-US"/>
          </a:p>
        </p:txBody>
      </p:sp>
    </p:spTree>
    <p:extLst>
      <p:ext uri="{BB962C8B-B14F-4D97-AF65-F5344CB8AC3E}">
        <p14:creationId xmlns:p14="http://schemas.microsoft.com/office/powerpoint/2010/main" val="2520722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5/5/2026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904875" y="809626"/>
            <a:ext cx="16478250" cy="10748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Slide Title</a:t>
            </a:r>
          </a:p>
        </p:txBody>
      </p:sp>
      <p:sp>
        <p:nvSpPr>
          <p:cNvPr id="3" name="Body Level One…"/>
          <p:cNvSpPr txBox="1">
            <a:spLocks noGrp="1"/>
          </p:cNvSpPr>
          <p:nvPr>
            <p:ph type="body" idx="1" hasCustomPrompt="1"/>
          </p:nvPr>
        </p:nvSpPr>
        <p:spPr>
          <a:xfrm>
            <a:off x="904875" y="3186378"/>
            <a:ext cx="16478250" cy="61920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Slide bullet text</a:t>
            </a:r>
          </a:p>
          <a:p>
            <a:pPr lvl="1"/>
            <a:endParaRPr/>
          </a:p>
          <a:p>
            <a:pPr lvl="2"/>
            <a:endParaRPr/>
          </a:p>
          <a:p>
            <a:pPr lvl="3"/>
            <a:endParaRPr/>
          </a:p>
          <a:p>
            <a:pPr lvl="4"/>
            <a:endParaRPr/>
          </a:p>
        </p:txBody>
      </p:sp>
      <p:sp>
        <p:nvSpPr>
          <p:cNvPr id="4" name="Slide Number"/>
          <p:cNvSpPr txBox="1">
            <a:spLocks noGrp="1"/>
          </p:cNvSpPr>
          <p:nvPr>
            <p:ph type="sldNum" sz="quarter" idx="2"/>
          </p:nvPr>
        </p:nvSpPr>
        <p:spPr>
          <a:xfrm>
            <a:off x="8950962" y="9781358"/>
            <a:ext cx="376706" cy="310341"/>
          </a:xfrm>
          <a:prstGeom prst="rect">
            <a:avLst/>
          </a:prstGeom>
          <a:ln w="12700">
            <a:miter lim="400000"/>
          </a:ln>
        </p:spPr>
        <p:txBody>
          <a:bodyPr wrap="none" lIns="50800" tIns="50800" rIns="50800" bIns="50800" anchor="b">
            <a:spAutoFit/>
          </a:bodyPr>
          <a:lstStyle>
            <a:lvl1pPr algn="ctr" defTabSz="438150">
              <a:lnSpc>
                <a:spcPct val="100000"/>
              </a:lnSpc>
              <a:spcBef>
                <a:spcPts val="0"/>
              </a:spcBef>
              <a:defRPr sz="1350"/>
            </a:lvl1pPr>
          </a:lstStyle>
          <a:p>
            <a:fld id="{86CB4B4D-7CA3-9044-876B-883B54F8677D}" type="slidenum">
              <a:t>‹nº›</a:t>
            </a:fld>
            <a:endParaRPr/>
          </a:p>
        </p:txBody>
      </p:sp>
    </p:spTree>
    <p:extLst>
      <p:ext uri="{BB962C8B-B14F-4D97-AF65-F5344CB8AC3E}">
        <p14:creationId xmlns:p14="http://schemas.microsoft.com/office/powerpoint/2010/main" val="3955451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spd="med"/>
  <p:txStyles>
    <p:titleStyle>
      <a:lvl1pPr marL="0" marR="0" indent="0" algn="l" defTabSz="1828754" rtl="0" latinLnBrk="0">
        <a:lnSpc>
          <a:spcPct val="80000"/>
        </a:lnSpc>
        <a:spcBef>
          <a:spcPts val="0"/>
        </a:spcBef>
        <a:spcAft>
          <a:spcPts val="0"/>
        </a:spcAft>
        <a:buClrTx/>
        <a:buSzTx/>
        <a:buFontTx/>
        <a:buNone/>
        <a:tabLst/>
        <a:defRPr sz="6375" b="1" i="0" u="none" strike="noStrike" cap="none" spc="-127" baseline="0">
          <a:solidFill>
            <a:srgbClr val="000000"/>
          </a:solidFill>
          <a:uFillTx/>
          <a:latin typeface="+mn-lt"/>
          <a:ea typeface="+mn-ea"/>
          <a:cs typeface="+mn-cs"/>
          <a:sym typeface="Helvetica Neue"/>
        </a:defRPr>
      </a:lvl1pPr>
      <a:lvl2pPr marL="0" marR="0" indent="342900" algn="l" defTabSz="1828754" rtl="0" latinLnBrk="0">
        <a:lnSpc>
          <a:spcPct val="80000"/>
        </a:lnSpc>
        <a:spcBef>
          <a:spcPts val="0"/>
        </a:spcBef>
        <a:spcAft>
          <a:spcPts val="0"/>
        </a:spcAft>
        <a:buClrTx/>
        <a:buSzTx/>
        <a:buFontTx/>
        <a:buNone/>
        <a:tabLst/>
        <a:defRPr sz="6375" b="1" i="0" u="none" strike="noStrike" cap="none" spc="-127" baseline="0">
          <a:solidFill>
            <a:srgbClr val="000000"/>
          </a:solidFill>
          <a:uFillTx/>
          <a:latin typeface="+mn-lt"/>
          <a:ea typeface="+mn-ea"/>
          <a:cs typeface="+mn-cs"/>
          <a:sym typeface="Helvetica Neue"/>
        </a:defRPr>
      </a:lvl2pPr>
      <a:lvl3pPr marL="0" marR="0" indent="685800" algn="l" defTabSz="1828754" rtl="0" latinLnBrk="0">
        <a:lnSpc>
          <a:spcPct val="80000"/>
        </a:lnSpc>
        <a:spcBef>
          <a:spcPts val="0"/>
        </a:spcBef>
        <a:spcAft>
          <a:spcPts val="0"/>
        </a:spcAft>
        <a:buClrTx/>
        <a:buSzTx/>
        <a:buFontTx/>
        <a:buNone/>
        <a:tabLst/>
        <a:defRPr sz="6375" b="1" i="0" u="none" strike="noStrike" cap="none" spc="-127" baseline="0">
          <a:solidFill>
            <a:srgbClr val="000000"/>
          </a:solidFill>
          <a:uFillTx/>
          <a:latin typeface="+mn-lt"/>
          <a:ea typeface="+mn-ea"/>
          <a:cs typeface="+mn-cs"/>
          <a:sym typeface="Helvetica Neue"/>
        </a:defRPr>
      </a:lvl3pPr>
      <a:lvl4pPr marL="0" marR="0" indent="1028700" algn="l" defTabSz="1828754" rtl="0" latinLnBrk="0">
        <a:lnSpc>
          <a:spcPct val="80000"/>
        </a:lnSpc>
        <a:spcBef>
          <a:spcPts val="0"/>
        </a:spcBef>
        <a:spcAft>
          <a:spcPts val="0"/>
        </a:spcAft>
        <a:buClrTx/>
        <a:buSzTx/>
        <a:buFontTx/>
        <a:buNone/>
        <a:tabLst/>
        <a:defRPr sz="6375" b="1" i="0" u="none" strike="noStrike" cap="none" spc="-127" baseline="0">
          <a:solidFill>
            <a:srgbClr val="000000"/>
          </a:solidFill>
          <a:uFillTx/>
          <a:latin typeface="+mn-lt"/>
          <a:ea typeface="+mn-ea"/>
          <a:cs typeface="+mn-cs"/>
          <a:sym typeface="Helvetica Neue"/>
        </a:defRPr>
      </a:lvl4pPr>
      <a:lvl5pPr marL="0" marR="0" indent="1371600" algn="l" defTabSz="1828754" rtl="0" latinLnBrk="0">
        <a:lnSpc>
          <a:spcPct val="80000"/>
        </a:lnSpc>
        <a:spcBef>
          <a:spcPts val="0"/>
        </a:spcBef>
        <a:spcAft>
          <a:spcPts val="0"/>
        </a:spcAft>
        <a:buClrTx/>
        <a:buSzTx/>
        <a:buFontTx/>
        <a:buNone/>
        <a:tabLst/>
        <a:defRPr sz="6375" b="1" i="0" u="none" strike="noStrike" cap="none" spc="-127" baseline="0">
          <a:solidFill>
            <a:srgbClr val="000000"/>
          </a:solidFill>
          <a:uFillTx/>
          <a:latin typeface="+mn-lt"/>
          <a:ea typeface="+mn-ea"/>
          <a:cs typeface="+mn-cs"/>
          <a:sym typeface="Helvetica Neue"/>
        </a:defRPr>
      </a:lvl5pPr>
      <a:lvl6pPr marL="0" marR="0" indent="1714500" algn="l" defTabSz="1828754" rtl="0" latinLnBrk="0">
        <a:lnSpc>
          <a:spcPct val="80000"/>
        </a:lnSpc>
        <a:spcBef>
          <a:spcPts val="0"/>
        </a:spcBef>
        <a:spcAft>
          <a:spcPts val="0"/>
        </a:spcAft>
        <a:buClrTx/>
        <a:buSzTx/>
        <a:buFontTx/>
        <a:buNone/>
        <a:tabLst/>
        <a:defRPr sz="6375" b="1" i="0" u="none" strike="noStrike" cap="none" spc="-127" baseline="0">
          <a:solidFill>
            <a:srgbClr val="000000"/>
          </a:solidFill>
          <a:uFillTx/>
          <a:latin typeface="+mn-lt"/>
          <a:ea typeface="+mn-ea"/>
          <a:cs typeface="+mn-cs"/>
          <a:sym typeface="Helvetica Neue"/>
        </a:defRPr>
      </a:lvl6pPr>
      <a:lvl7pPr marL="0" marR="0" indent="2057400" algn="l" defTabSz="1828754" rtl="0" latinLnBrk="0">
        <a:lnSpc>
          <a:spcPct val="80000"/>
        </a:lnSpc>
        <a:spcBef>
          <a:spcPts val="0"/>
        </a:spcBef>
        <a:spcAft>
          <a:spcPts val="0"/>
        </a:spcAft>
        <a:buClrTx/>
        <a:buSzTx/>
        <a:buFontTx/>
        <a:buNone/>
        <a:tabLst/>
        <a:defRPr sz="6375" b="1" i="0" u="none" strike="noStrike" cap="none" spc="-127" baseline="0">
          <a:solidFill>
            <a:srgbClr val="000000"/>
          </a:solidFill>
          <a:uFillTx/>
          <a:latin typeface="+mn-lt"/>
          <a:ea typeface="+mn-ea"/>
          <a:cs typeface="+mn-cs"/>
          <a:sym typeface="Helvetica Neue"/>
        </a:defRPr>
      </a:lvl7pPr>
      <a:lvl8pPr marL="0" marR="0" indent="2400300" algn="l" defTabSz="1828754" rtl="0" latinLnBrk="0">
        <a:lnSpc>
          <a:spcPct val="80000"/>
        </a:lnSpc>
        <a:spcBef>
          <a:spcPts val="0"/>
        </a:spcBef>
        <a:spcAft>
          <a:spcPts val="0"/>
        </a:spcAft>
        <a:buClrTx/>
        <a:buSzTx/>
        <a:buFontTx/>
        <a:buNone/>
        <a:tabLst/>
        <a:defRPr sz="6375" b="1" i="0" u="none" strike="noStrike" cap="none" spc="-127" baseline="0">
          <a:solidFill>
            <a:srgbClr val="000000"/>
          </a:solidFill>
          <a:uFillTx/>
          <a:latin typeface="+mn-lt"/>
          <a:ea typeface="+mn-ea"/>
          <a:cs typeface="+mn-cs"/>
          <a:sym typeface="Helvetica Neue"/>
        </a:defRPr>
      </a:lvl8pPr>
      <a:lvl9pPr marL="0" marR="0" indent="2743200" algn="l" defTabSz="1828754" rtl="0" latinLnBrk="0">
        <a:lnSpc>
          <a:spcPct val="80000"/>
        </a:lnSpc>
        <a:spcBef>
          <a:spcPts val="0"/>
        </a:spcBef>
        <a:spcAft>
          <a:spcPts val="0"/>
        </a:spcAft>
        <a:buClrTx/>
        <a:buSzTx/>
        <a:buFontTx/>
        <a:buNone/>
        <a:tabLst/>
        <a:defRPr sz="6375" b="1" i="0" u="none" strike="noStrike" cap="none" spc="-127" baseline="0">
          <a:solidFill>
            <a:srgbClr val="000000"/>
          </a:solidFill>
          <a:uFillTx/>
          <a:latin typeface="+mn-lt"/>
          <a:ea typeface="+mn-ea"/>
          <a:cs typeface="+mn-cs"/>
          <a:sym typeface="Helvetica Neue"/>
        </a:defRPr>
      </a:lvl9pPr>
    </p:titleStyle>
    <p:bodyStyle>
      <a:lvl1pPr marL="457200" marR="0" indent="-457200" algn="l" defTabSz="1828754" rtl="0" latinLnBrk="0">
        <a:lnSpc>
          <a:spcPct val="90000"/>
        </a:lnSpc>
        <a:spcBef>
          <a:spcPts val="3375"/>
        </a:spcBef>
        <a:spcAft>
          <a:spcPts val="0"/>
        </a:spcAft>
        <a:buClrTx/>
        <a:buSzPct val="123000"/>
        <a:buFontTx/>
        <a:buChar char="•"/>
        <a:tabLst/>
        <a:defRPr sz="3600" b="0" i="0" u="none" strike="noStrike" cap="none" spc="0" baseline="0">
          <a:solidFill>
            <a:srgbClr val="000000"/>
          </a:solidFill>
          <a:uFillTx/>
          <a:latin typeface="+mn-lt"/>
          <a:ea typeface="+mn-ea"/>
          <a:cs typeface="+mn-cs"/>
          <a:sym typeface="Helvetica Neue"/>
        </a:defRPr>
      </a:lvl1pPr>
      <a:lvl2pPr marL="914400" marR="0" indent="-457200" algn="l" defTabSz="1828754" rtl="0" latinLnBrk="0">
        <a:lnSpc>
          <a:spcPct val="90000"/>
        </a:lnSpc>
        <a:spcBef>
          <a:spcPts val="3375"/>
        </a:spcBef>
        <a:spcAft>
          <a:spcPts val="0"/>
        </a:spcAft>
        <a:buClrTx/>
        <a:buSzPct val="123000"/>
        <a:buFontTx/>
        <a:buChar char="•"/>
        <a:tabLst/>
        <a:defRPr sz="3600" b="0" i="0" u="none" strike="noStrike" cap="none" spc="0" baseline="0">
          <a:solidFill>
            <a:srgbClr val="000000"/>
          </a:solidFill>
          <a:uFillTx/>
          <a:latin typeface="+mn-lt"/>
          <a:ea typeface="+mn-ea"/>
          <a:cs typeface="+mn-cs"/>
          <a:sym typeface="Helvetica Neue"/>
        </a:defRPr>
      </a:lvl2pPr>
      <a:lvl3pPr marL="1371600" marR="0" indent="-457200" algn="l" defTabSz="1828754" rtl="0" latinLnBrk="0">
        <a:lnSpc>
          <a:spcPct val="90000"/>
        </a:lnSpc>
        <a:spcBef>
          <a:spcPts val="3375"/>
        </a:spcBef>
        <a:spcAft>
          <a:spcPts val="0"/>
        </a:spcAft>
        <a:buClrTx/>
        <a:buSzPct val="123000"/>
        <a:buFontTx/>
        <a:buChar char="•"/>
        <a:tabLst/>
        <a:defRPr sz="3600" b="0" i="0" u="none" strike="noStrike" cap="none" spc="0" baseline="0">
          <a:solidFill>
            <a:srgbClr val="000000"/>
          </a:solidFill>
          <a:uFillTx/>
          <a:latin typeface="+mn-lt"/>
          <a:ea typeface="+mn-ea"/>
          <a:cs typeface="+mn-cs"/>
          <a:sym typeface="Helvetica Neue"/>
        </a:defRPr>
      </a:lvl3pPr>
      <a:lvl4pPr marL="1828800" marR="0" indent="-457200" algn="l" defTabSz="1828754" rtl="0" latinLnBrk="0">
        <a:lnSpc>
          <a:spcPct val="90000"/>
        </a:lnSpc>
        <a:spcBef>
          <a:spcPts val="3375"/>
        </a:spcBef>
        <a:spcAft>
          <a:spcPts val="0"/>
        </a:spcAft>
        <a:buClrTx/>
        <a:buSzPct val="123000"/>
        <a:buFontTx/>
        <a:buChar char="•"/>
        <a:tabLst/>
        <a:defRPr sz="3600" b="0" i="0" u="none" strike="noStrike" cap="none" spc="0" baseline="0">
          <a:solidFill>
            <a:srgbClr val="000000"/>
          </a:solidFill>
          <a:uFillTx/>
          <a:latin typeface="+mn-lt"/>
          <a:ea typeface="+mn-ea"/>
          <a:cs typeface="+mn-cs"/>
          <a:sym typeface="Helvetica Neue"/>
        </a:defRPr>
      </a:lvl4pPr>
      <a:lvl5pPr marL="2286000" marR="0" indent="-457200" algn="l" defTabSz="1828754" rtl="0" latinLnBrk="0">
        <a:lnSpc>
          <a:spcPct val="90000"/>
        </a:lnSpc>
        <a:spcBef>
          <a:spcPts val="3375"/>
        </a:spcBef>
        <a:spcAft>
          <a:spcPts val="0"/>
        </a:spcAft>
        <a:buClrTx/>
        <a:buSzPct val="123000"/>
        <a:buFontTx/>
        <a:buChar char="•"/>
        <a:tabLst/>
        <a:defRPr sz="3600" b="0" i="0" u="none" strike="noStrike" cap="none" spc="0" baseline="0">
          <a:solidFill>
            <a:srgbClr val="000000"/>
          </a:solidFill>
          <a:uFillTx/>
          <a:latin typeface="+mn-lt"/>
          <a:ea typeface="+mn-ea"/>
          <a:cs typeface="+mn-cs"/>
          <a:sym typeface="Helvetica Neue"/>
        </a:defRPr>
      </a:lvl5pPr>
      <a:lvl6pPr marL="2743200" marR="0" indent="-457200" algn="l" defTabSz="1828754" rtl="0" latinLnBrk="0">
        <a:lnSpc>
          <a:spcPct val="90000"/>
        </a:lnSpc>
        <a:spcBef>
          <a:spcPts val="3375"/>
        </a:spcBef>
        <a:spcAft>
          <a:spcPts val="0"/>
        </a:spcAft>
        <a:buClrTx/>
        <a:buSzPct val="123000"/>
        <a:buFontTx/>
        <a:buChar char="•"/>
        <a:tabLst/>
        <a:defRPr sz="3600" b="0" i="0" u="none" strike="noStrike" cap="none" spc="0" baseline="0">
          <a:solidFill>
            <a:srgbClr val="000000"/>
          </a:solidFill>
          <a:uFillTx/>
          <a:latin typeface="+mn-lt"/>
          <a:ea typeface="+mn-ea"/>
          <a:cs typeface="+mn-cs"/>
          <a:sym typeface="Helvetica Neue"/>
        </a:defRPr>
      </a:lvl6pPr>
      <a:lvl7pPr marL="3200400" marR="0" indent="-457200" algn="l" defTabSz="1828754" rtl="0" latinLnBrk="0">
        <a:lnSpc>
          <a:spcPct val="90000"/>
        </a:lnSpc>
        <a:spcBef>
          <a:spcPts val="3375"/>
        </a:spcBef>
        <a:spcAft>
          <a:spcPts val="0"/>
        </a:spcAft>
        <a:buClrTx/>
        <a:buSzPct val="123000"/>
        <a:buFontTx/>
        <a:buChar char="•"/>
        <a:tabLst/>
        <a:defRPr sz="3600" b="0" i="0" u="none" strike="noStrike" cap="none" spc="0" baseline="0">
          <a:solidFill>
            <a:srgbClr val="000000"/>
          </a:solidFill>
          <a:uFillTx/>
          <a:latin typeface="+mn-lt"/>
          <a:ea typeface="+mn-ea"/>
          <a:cs typeface="+mn-cs"/>
          <a:sym typeface="Helvetica Neue"/>
        </a:defRPr>
      </a:lvl7pPr>
      <a:lvl8pPr marL="3657600" marR="0" indent="-457200" algn="l" defTabSz="1828754" rtl="0" latinLnBrk="0">
        <a:lnSpc>
          <a:spcPct val="90000"/>
        </a:lnSpc>
        <a:spcBef>
          <a:spcPts val="3375"/>
        </a:spcBef>
        <a:spcAft>
          <a:spcPts val="0"/>
        </a:spcAft>
        <a:buClrTx/>
        <a:buSzPct val="123000"/>
        <a:buFontTx/>
        <a:buChar char="•"/>
        <a:tabLst/>
        <a:defRPr sz="3600" b="0" i="0" u="none" strike="noStrike" cap="none" spc="0" baseline="0">
          <a:solidFill>
            <a:srgbClr val="000000"/>
          </a:solidFill>
          <a:uFillTx/>
          <a:latin typeface="+mn-lt"/>
          <a:ea typeface="+mn-ea"/>
          <a:cs typeface="+mn-cs"/>
          <a:sym typeface="Helvetica Neue"/>
        </a:defRPr>
      </a:lvl8pPr>
      <a:lvl9pPr marL="4114800" marR="0" indent="-457200" algn="l" defTabSz="1828754" rtl="0" latinLnBrk="0">
        <a:lnSpc>
          <a:spcPct val="90000"/>
        </a:lnSpc>
        <a:spcBef>
          <a:spcPts val="3375"/>
        </a:spcBef>
        <a:spcAft>
          <a:spcPts val="0"/>
        </a:spcAft>
        <a:buClrTx/>
        <a:buSzPct val="123000"/>
        <a:buFontTx/>
        <a:buChar char="•"/>
        <a:tabLst/>
        <a:defRPr sz="3600" b="0" i="0" u="none" strike="noStrike" cap="none" spc="0" baseline="0">
          <a:solidFill>
            <a:srgbClr val="000000"/>
          </a:solidFill>
          <a:uFillTx/>
          <a:latin typeface="+mn-lt"/>
          <a:ea typeface="+mn-ea"/>
          <a:cs typeface="+mn-cs"/>
          <a:sym typeface="Helvetica Neue"/>
        </a:defRPr>
      </a:lvl9pPr>
    </p:bodyStyle>
    <p:otherStyle>
      <a:lvl1pPr marL="0" marR="0" indent="0" algn="ctr" defTabSz="438150" rtl="0" latinLnBrk="0">
        <a:lnSpc>
          <a:spcPct val="100000"/>
        </a:lnSpc>
        <a:spcBef>
          <a:spcPts val="0"/>
        </a:spcBef>
        <a:spcAft>
          <a:spcPts val="0"/>
        </a:spcAft>
        <a:buClrTx/>
        <a:buSzTx/>
        <a:buFontTx/>
        <a:buNone/>
        <a:tabLst/>
        <a:defRPr sz="1350" b="0" i="0" u="none" strike="noStrike" cap="none" spc="0" baseline="0">
          <a:solidFill>
            <a:schemeClr val="tx1"/>
          </a:solidFill>
          <a:uFillTx/>
          <a:latin typeface="+mn-lt"/>
          <a:ea typeface="+mn-ea"/>
          <a:cs typeface="+mn-cs"/>
          <a:sym typeface="Helvetica Neue"/>
        </a:defRPr>
      </a:lvl1pPr>
      <a:lvl2pPr marL="0" marR="0" indent="342900" algn="ctr" defTabSz="438150" rtl="0" latinLnBrk="0">
        <a:lnSpc>
          <a:spcPct val="100000"/>
        </a:lnSpc>
        <a:spcBef>
          <a:spcPts val="0"/>
        </a:spcBef>
        <a:spcAft>
          <a:spcPts val="0"/>
        </a:spcAft>
        <a:buClrTx/>
        <a:buSzTx/>
        <a:buFontTx/>
        <a:buNone/>
        <a:tabLst/>
        <a:defRPr sz="1350" b="0" i="0" u="none" strike="noStrike" cap="none" spc="0" baseline="0">
          <a:solidFill>
            <a:schemeClr val="tx1"/>
          </a:solidFill>
          <a:uFillTx/>
          <a:latin typeface="+mn-lt"/>
          <a:ea typeface="+mn-ea"/>
          <a:cs typeface="+mn-cs"/>
          <a:sym typeface="Helvetica Neue"/>
        </a:defRPr>
      </a:lvl2pPr>
      <a:lvl3pPr marL="0" marR="0" indent="685800" algn="ctr" defTabSz="438150" rtl="0" latinLnBrk="0">
        <a:lnSpc>
          <a:spcPct val="100000"/>
        </a:lnSpc>
        <a:spcBef>
          <a:spcPts val="0"/>
        </a:spcBef>
        <a:spcAft>
          <a:spcPts val="0"/>
        </a:spcAft>
        <a:buClrTx/>
        <a:buSzTx/>
        <a:buFontTx/>
        <a:buNone/>
        <a:tabLst/>
        <a:defRPr sz="1350" b="0" i="0" u="none" strike="noStrike" cap="none" spc="0" baseline="0">
          <a:solidFill>
            <a:schemeClr val="tx1"/>
          </a:solidFill>
          <a:uFillTx/>
          <a:latin typeface="+mn-lt"/>
          <a:ea typeface="+mn-ea"/>
          <a:cs typeface="+mn-cs"/>
          <a:sym typeface="Helvetica Neue"/>
        </a:defRPr>
      </a:lvl3pPr>
      <a:lvl4pPr marL="0" marR="0" indent="1028700" algn="ctr" defTabSz="438150" rtl="0" latinLnBrk="0">
        <a:lnSpc>
          <a:spcPct val="100000"/>
        </a:lnSpc>
        <a:spcBef>
          <a:spcPts val="0"/>
        </a:spcBef>
        <a:spcAft>
          <a:spcPts val="0"/>
        </a:spcAft>
        <a:buClrTx/>
        <a:buSzTx/>
        <a:buFontTx/>
        <a:buNone/>
        <a:tabLst/>
        <a:defRPr sz="1350" b="0" i="0" u="none" strike="noStrike" cap="none" spc="0" baseline="0">
          <a:solidFill>
            <a:schemeClr val="tx1"/>
          </a:solidFill>
          <a:uFillTx/>
          <a:latin typeface="+mn-lt"/>
          <a:ea typeface="+mn-ea"/>
          <a:cs typeface="+mn-cs"/>
          <a:sym typeface="Helvetica Neue"/>
        </a:defRPr>
      </a:lvl4pPr>
      <a:lvl5pPr marL="0" marR="0" indent="1371600" algn="ctr" defTabSz="438150" rtl="0" latinLnBrk="0">
        <a:lnSpc>
          <a:spcPct val="100000"/>
        </a:lnSpc>
        <a:spcBef>
          <a:spcPts val="0"/>
        </a:spcBef>
        <a:spcAft>
          <a:spcPts val="0"/>
        </a:spcAft>
        <a:buClrTx/>
        <a:buSzTx/>
        <a:buFontTx/>
        <a:buNone/>
        <a:tabLst/>
        <a:defRPr sz="1350" b="0" i="0" u="none" strike="noStrike" cap="none" spc="0" baseline="0">
          <a:solidFill>
            <a:schemeClr val="tx1"/>
          </a:solidFill>
          <a:uFillTx/>
          <a:latin typeface="+mn-lt"/>
          <a:ea typeface="+mn-ea"/>
          <a:cs typeface="+mn-cs"/>
          <a:sym typeface="Helvetica Neue"/>
        </a:defRPr>
      </a:lvl5pPr>
      <a:lvl6pPr marL="0" marR="0" indent="1714500" algn="ctr" defTabSz="438150" rtl="0" latinLnBrk="0">
        <a:lnSpc>
          <a:spcPct val="100000"/>
        </a:lnSpc>
        <a:spcBef>
          <a:spcPts val="0"/>
        </a:spcBef>
        <a:spcAft>
          <a:spcPts val="0"/>
        </a:spcAft>
        <a:buClrTx/>
        <a:buSzTx/>
        <a:buFontTx/>
        <a:buNone/>
        <a:tabLst/>
        <a:defRPr sz="1350" b="0" i="0" u="none" strike="noStrike" cap="none" spc="0" baseline="0">
          <a:solidFill>
            <a:schemeClr val="tx1"/>
          </a:solidFill>
          <a:uFillTx/>
          <a:latin typeface="+mn-lt"/>
          <a:ea typeface="+mn-ea"/>
          <a:cs typeface="+mn-cs"/>
          <a:sym typeface="Helvetica Neue"/>
        </a:defRPr>
      </a:lvl6pPr>
      <a:lvl7pPr marL="0" marR="0" indent="2057400" algn="ctr" defTabSz="438150" rtl="0" latinLnBrk="0">
        <a:lnSpc>
          <a:spcPct val="100000"/>
        </a:lnSpc>
        <a:spcBef>
          <a:spcPts val="0"/>
        </a:spcBef>
        <a:spcAft>
          <a:spcPts val="0"/>
        </a:spcAft>
        <a:buClrTx/>
        <a:buSzTx/>
        <a:buFontTx/>
        <a:buNone/>
        <a:tabLst/>
        <a:defRPr sz="1350" b="0" i="0" u="none" strike="noStrike" cap="none" spc="0" baseline="0">
          <a:solidFill>
            <a:schemeClr val="tx1"/>
          </a:solidFill>
          <a:uFillTx/>
          <a:latin typeface="+mn-lt"/>
          <a:ea typeface="+mn-ea"/>
          <a:cs typeface="+mn-cs"/>
          <a:sym typeface="Helvetica Neue"/>
        </a:defRPr>
      </a:lvl7pPr>
      <a:lvl8pPr marL="0" marR="0" indent="2400300" algn="ctr" defTabSz="438150" rtl="0" latinLnBrk="0">
        <a:lnSpc>
          <a:spcPct val="100000"/>
        </a:lnSpc>
        <a:spcBef>
          <a:spcPts val="0"/>
        </a:spcBef>
        <a:spcAft>
          <a:spcPts val="0"/>
        </a:spcAft>
        <a:buClrTx/>
        <a:buSzTx/>
        <a:buFontTx/>
        <a:buNone/>
        <a:tabLst/>
        <a:defRPr sz="1350" b="0" i="0" u="none" strike="noStrike" cap="none" spc="0" baseline="0">
          <a:solidFill>
            <a:schemeClr val="tx1"/>
          </a:solidFill>
          <a:uFillTx/>
          <a:latin typeface="+mn-lt"/>
          <a:ea typeface="+mn-ea"/>
          <a:cs typeface="+mn-cs"/>
          <a:sym typeface="Helvetica Neue"/>
        </a:defRPr>
      </a:lvl8pPr>
      <a:lvl9pPr marL="0" marR="0" indent="2743200" algn="ctr" defTabSz="438150" rtl="0" latinLnBrk="0">
        <a:lnSpc>
          <a:spcPct val="100000"/>
        </a:lnSpc>
        <a:spcBef>
          <a:spcPts val="0"/>
        </a:spcBef>
        <a:spcAft>
          <a:spcPts val="0"/>
        </a:spcAft>
        <a:buClrTx/>
        <a:buSzTx/>
        <a:buFontTx/>
        <a:buNone/>
        <a:tabLst/>
        <a:defRPr sz="135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8.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8.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7.sv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0.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24.png"/><Relationship Id="rId9" Type="http://schemas.openxmlformats.org/officeDocument/2006/relationships/image" Target="../media/image37.png"/></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36.png"/><Relationship Id="rId5" Type="http://schemas.openxmlformats.org/officeDocument/2006/relationships/image" Target="../media/image31.png"/><Relationship Id="rId10" Type="http://schemas.openxmlformats.org/officeDocument/2006/relationships/image" Target="../media/image43.svg"/><Relationship Id="rId4" Type="http://schemas.openxmlformats.org/officeDocument/2006/relationships/image" Target="../media/image24.png"/><Relationship Id="rId9" Type="http://schemas.openxmlformats.org/officeDocument/2006/relationships/image" Target="../media/image42.png"/></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Image"/>
          <p:cNvSpPr/>
          <p:nvPr/>
        </p:nvSpPr>
        <p:spPr>
          <a:xfrm>
            <a:off x="0" y="-575252"/>
            <a:ext cx="18288001" cy="10866004"/>
          </a:xfrm>
          <a:custGeom>
            <a:avLst/>
            <a:gdLst/>
            <a:ahLst/>
            <a:cxnLst/>
            <a:rect l="l" t="t" r="r" b="b"/>
            <a:pathLst>
              <a:path w="18288001" h="10866004">
                <a:moveTo>
                  <a:pt x="0" y="0"/>
                </a:moveTo>
                <a:lnTo>
                  <a:pt x="18288001" y="0"/>
                </a:lnTo>
                <a:lnTo>
                  <a:pt x="18288001" y="10866004"/>
                </a:lnTo>
                <a:lnTo>
                  <a:pt x="0" y="10866004"/>
                </a:lnTo>
                <a:lnTo>
                  <a:pt x="0" y="0"/>
                </a:lnTo>
                <a:close/>
              </a:path>
            </a:pathLst>
          </a:custGeom>
          <a:blipFill>
            <a:blip r:embed="rId3"/>
            <a:stretch>
              <a:fillRect r="-26"/>
            </a:stretch>
          </a:blipFill>
        </p:spPr>
      </p:sp>
      <p:grpSp>
        <p:nvGrpSpPr>
          <p:cNvPr id="3" name="Group 3"/>
          <p:cNvGrpSpPr/>
          <p:nvPr/>
        </p:nvGrpSpPr>
        <p:grpSpPr>
          <a:xfrm>
            <a:off x="332465" y="0"/>
            <a:ext cx="14272666" cy="3332205"/>
            <a:chOff x="0" y="0"/>
            <a:chExt cx="19030221" cy="4442940"/>
          </a:xfrm>
        </p:grpSpPr>
        <p:sp>
          <p:nvSpPr>
            <p:cNvPr id="4" name="Freeform 4"/>
            <p:cNvSpPr/>
            <p:nvPr/>
          </p:nvSpPr>
          <p:spPr>
            <a:xfrm>
              <a:off x="0" y="0"/>
              <a:ext cx="19030221" cy="4442940"/>
            </a:xfrm>
            <a:custGeom>
              <a:avLst/>
              <a:gdLst/>
              <a:ahLst/>
              <a:cxnLst/>
              <a:rect l="l" t="t" r="r" b="b"/>
              <a:pathLst>
                <a:path w="19030221" h="4442940">
                  <a:moveTo>
                    <a:pt x="0" y="0"/>
                  </a:moveTo>
                  <a:lnTo>
                    <a:pt x="19030221" y="0"/>
                  </a:lnTo>
                  <a:lnTo>
                    <a:pt x="19030221" y="4442940"/>
                  </a:lnTo>
                  <a:lnTo>
                    <a:pt x="0" y="4442940"/>
                  </a:lnTo>
                  <a:close/>
                </a:path>
              </a:pathLst>
            </a:custGeom>
          </p:spPr>
        </p:sp>
        <p:sp>
          <p:nvSpPr>
            <p:cNvPr id="5" name="TextBox 5"/>
            <p:cNvSpPr txBox="1"/>
            <p:nvPr/>
          </p:nvSpPr>
          <p:spPr>
            <a:xfrm>
              <a:off x="0" y="209550"/>
              <a:ext cx="19030221" cy="4233390"/>
            </a:xfrm>
            <a:prstGeom prst="rect">
              <a:avLst/>
            </a:prstGeom>
          </p:spPr>
          <p:txBody>
            <a:bodyPr lIns="0" tIns="0" rIns="0" bIns="0" rtlCol="0" anchor="b"/>
            <a:lstStyle/>
            <a:p>
              <a:pPr algn="l">
                <a:lnSpc>
                  <a:spcPts val="5375"/>
                </a:lnSpc>
              </a:pPr>
              <a:r>
                <a:rPr lang="en-US" sz="6399" b="1" dirty="0">
                  <a:solidFill>
                    <a:srgbClr val="FFFFFF"/>
                  </a:solidFill>
                  <a:latin typeface="Century Gothic" panose="020B0502020202020204" pitchFamily="34" charset="0"/>
                  <a:ea typeface="Helvetica World Bold"/>
                  <a:cs typeface="Helvetica World Bold"/>
                  <a:sym typeface="Helvetica World Bold"/>
                </a:rPr>
                <a:t>Outcomes III</a:t>
              </a:r>
            </a:p>
            <a:p>
              <a:pPr algn="l">
                <a:lnSpc>
                  <a:spcPts val="5375"/>
                </a:lnSpc>
              </a:pPr>
              <a:r>
                <a:rPr lang="en-US" sz="6399" b="1" dirty="0">
                  <a:solidFill>
                    <a:srgbClr val="FFFFFF"/>
                  </a:solidFill>
                  <a:latin typeface="Century Gothic" panose="020B0502020202020204" pitchFamily="34" charset="0"/>
                  <a:ea typeface="Helvetica World Bold"/>
                  <a:cs typeface="Helvetica World Bold"/>
                  <a:sym typeface="Helvetica World Bold"/>
                </a:rPr>
                <a:t>Stakeholder Engagement Model: Data collection and analysis</a:t>
              </a:r>
            </a:p>
          </p:txBody>
        </p:sp>
      </p:grpSp>
      <p:sp>
        <p:nvSpPr>
          <p:cNvPr id="6" name="Freeform 6" descr="Image"/>
          <p:cNvSpPr/>
          <p:nvPr/>
        </p:nvSpPr>
        <p:spPr>
          <a:xfrm>
            <a:off x="11439155" y="571500"/>
            <a:ext cx="3513681" cy="772314"/>
          </a:xfrm>
          <a:custGeom>
            <a:avLst/>
            <a:gdLst/>
            <a:ahLst/>
            <a:cxnLst/>
            <a:rect l="l" t="t" r="r" b="b"/>
            <a:pathLst>
              <a:path w="3513681" h="772314">
                <a:moveTo>
                  <a:pt x="0" y="0"/>
                </a:moveTo>
                <a:lnTo>
                  <a:pt x="3513681" y="0"/>
                </a:lnTo>
                <a:lnTo>
                  <a:pt x="3513681" y="772314"/>
                </a:lnTo>
                <a:lnTo>
                  <a:pt x="0" y="772314"/>
                </a:lnTo>
                <a:lnTo>
                  <a:pt x="0" y="0"/>
                </a:lnTo>
                <a:close/>
              </a:path>
            </a:pathLst>
          </a:custGeom>
          <a:blipFill>
            <a:blip r:embed="rId4"/>
            <a:stretch>
              <a:fillRect b="-343"/>
            </a:stretch>
          </a:blipFill>
        </p:spPr>
      </p:sp>
      <p:grpSp>
        <p:nvGrpSpPr>
          <p:cNvPr id="7" name="Group 7"/>
          <p:cNvGrpSpPr/>
          <p:nvPr/>
        </p:nvGrpSpPr>
        <p:grpSpPr>
          <a:xfrm>
            <a:off x="-2" y="9509901"/>
            <a:ext cx="18288001" cy="953899"/>
            <a:chOff x="0" y="0"/>
            <a:chExt cx="4816593" cy="251233"/>
          </a:xfrm>
        </p:grpSpPr>
        <p:sp>
          <p:nvSpPr>
            <p:cNvPr id="8" name="Freeform 8"/>
            <p:cNvSpPr/>
            <p:nvPr/>
          </p:nvSpPr>
          <p:spPr>
            <a:xfrm>
              <a:off x="0" y="0"/>
              <a:ext cx="4816593" cy="251233"/>
            </a:xfrm>
            <a:custGeom>
              <a:avLst/>
              <a:gdLst/>
              <a:ahLst/>
              <a:cxnLst/>
              <a:rect l="l" t="t" r="r" b="b"/>
              <a:pathLst>
                <a:path w="4816593" h="251233">
                  <a:moveTo>
                    <a:pt x="0" y="0"/>
                  </a:moveTo>
                  <a:lnTo>
                    <a:pt x="4816593" y="0"/>
                  </a:lnTo>
                  <a:lnTo>
                    <a:pt x="4816593" y="251233"/>
                  </a:lnTo>
                  <a:lnTo>
                    <a:pt x="0" y="251233"/>
                  </a:lnTo>
                  <a:close/>
                </a:path>
              </a:pathLst>
            </a:custGeom>
            <a:solidFill>
              <a:srgbClr val="FFFFFF"/>
            </a:solidFill>
          </p:spPr>
        </p:sp>
        <p:sp>
          <p:nvSpPr>
            <p:cNvPr id="9" name="TextBox 9"/>
            <p:cNvSpPr txBox="1"/>
            <p:nvPr/>
          </p:nvSpPr>
          <p:spPr>
            <a:xfrm>
              <a:off x="0" y="0"/>
              <a:ext cx="4816593" cy="251233"/>
            </a:xfrm>
            <a:prstGeom prst="rect">
              <a:avLst/>
            </a:prstGeom>
          </p:spPr>
          <p:txBody>
            <a:bodyPr lIns="50800" tIns="50800" rIns="50800" bIns="50800" rtlCol="0" anchor="ctr"/>
            <a:lstStyle/>
            <a:p>
              <a:pPr algn="ctr">
                <a:lnSpc>
                  <a:spcPts val="2970"/>
                </a:lnSpc>
              </a:pPr>
              <a:endParaRPr/>
            </a:p>
          </p:txBody>
        </p:sp>
      </p:grpSp>
      <p:grpSp>
        <p:nvGrpSpPr>
          <p:cNvPr id="10" name="Group 10"/>
          <p:cNvGrpSpPr/>
          <p:nvPr/>
        </p:nvGrpSpPr>
        <p:grpSpPr>
          <a:xfrm>
            <a:off x="0" y="9509901"/>
            <a:ext cx="18287999" cy="637770"/>
            <a:chOff x="0" y="0"/>
            <a:chExt cx="24383999" cy="850360"/>
          </a:xfrm>
        </p:grpSpPr>
        <p:sp>
          <p:nvSpPr>
            <p:cNvPr id="11" name="Freeform 11"/>
            <p:cNvSpPr/>
            <p:nvPr/>
          </p:nvSpPr>
          <p:spPr>
            <a:xfrm>
              <a:off x="0" y="0"/>
              <a:ext cx="24384000" cy="850360"/>
            </a:xfrm>
            <a:custGeom>
              <a:avLst/>
              <a:gdLst/>
              <a:ahLst/>
              <a:cxnLst/>
              <a:rect l="l" t="t" r="r" b="b"/>
              <a:pathLst>
                <a:path w="24384000" h="850360">
                  <a:moveTo>
                    <a:pt x="0" y="0"/>
                  </a:moveTo>
                  <a:lnTo>
                    <a:pt x="24384000" y="0"/>
                  </a:lnTo>
                  <a:lnTo>
                    <a:pt x="24384000" y="850360"/>
                  </a:lnTo>
                  <a:lnTo>
                    <a:pt x="0" y="850360"/>
                  </a:lnTo>
                  <a:close/>
                </a:path>
              </a:pathLst>
            </a:custGeom>
          </p:spPr>
        </p:sp>
        <p:sp>
          <p:nvSpPr>
            <p:cNvPr id="12" name="TextBox 12"/>
            <p:cNvSpPr txBox="1"/>
            <p:nvPr/>
          </p:nvSpPr>
          <p:spPr>
            <a:xfrm>
              <a:off x="0" y="66675"/>
              <a:ext cx="24383999" cy="783685"/>
            </a:xfrm>
            <a:prstGeom prst="rect">
              <a:avLst/>
            </a:prstGeom>
          </p:spPr>
          <p:txBody>
            <a:bodyPr lIns="0" tIns="0" rIns="0" bIns="0" rtlCol="0" anchor="b"/>
            <a:lstStyle/>
            <a:p>
              <a:pPr algn="ctr">
                <a:lnSpc>
                  <a:spcPts val="2016"/>
                </a:lnSpc>
              </a:pPr>
              <a:r>
                <a:rPr lang="en-US" sz="3200" b="1" dirty="0">
                  <a:solidFill>
                    <a:srgbClr val="1B1564"/>
                  </a:solidFill>
                  <a:latin typeface="Century Gothic" panose="020B0502020202020204" pitchFamily="34" charset="0"/>
                  <a:ea typeface="Helvetica World Bold"/>
                  <a:cs typeface="Helvetica World Bold"/>
                  <a:sym typeface="Helvetica World Bold"/>
                </a:rPr>
                <a:t>Sandra Gomes, Mafalda Nogueira (IPAM Porto), Inês Manuel Brito, Marília Prada (CIS-</a:t>
              </a:r>
              <a:r>
                <a:rPr lang="en-US" sz="3200" b="1" dirty="0" err="1">
                  <a:solidFill>
                    <a:srgbClr val="1B1564"/>
                  </a:solidFill>
                  <a:latin typeface="Century Gothic" panose="020B0502020202020204" pitchFamily="34" charset="0"/>
                  <a:ea typeface="Helvetica World Bold"/>
                  <a:cs typeface="Helvetica World Bold"/>
                  <a:sym typeface="Helvetica World Bold"/>
                </a:rPr>
                <a:t>Iscte</a:t>
              </a:r>
              <a:r>
                <a:rPr lang="en-US" sz="3200" b="1" dirty="0">
                  <a:solidFill>
                    <a:srgbClr val="1B1564"/>
                  </a:solidFill>
                  <a:latin typeface="Century Gothic" panose="020B0502020202020204" pitchFamily="34" charset="0"/>
                  <a:ea typeface="Helvetica World Bold"/>
                  <a:cs typeface="Helvetica World Bold"/>
                  <a:sym typeface="Helvetica World Bold"/>
                </a:rPr>
                <a:t>)</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B36C5-3B14-45BC-B032-4D4134FA9610}"/>
              </a:ext>
            </a:extLst>
          </p:cNvPr>
          <p:cNvPicPr>
            <a:picLocks noChangeAspect="1"/>
          </p:cNvPicPr>
          <p:nvPr/>
        </p:nvPicPr>
        <p:blipFill rotWithShape="1">
          <a:blip r:embed="rId2"/>
          <a:srcRect l="66397" r="2831"/>
          <a:stretch/>
        </p:blipFill>
        <p:spPr>
          <a:xfrm>
            <a:off x="14681627" y="0"/>
            <a:ext cx="3606373" cy="10287000"/>
          </a:xfrm>
          <a:prstGeom prst="rect">
            <a:avLst/>
          </a:prstGeom>
        </p:spPr>
      </p:pic>
      <p:sp>
        <p:nvSpPr>
          <p:cNvPr id="4" name="Aqui teremos…">
            <a:extLst>
              <a:ext uri="{FF2B5EF4-FFF2-40B4-BE49-F238E27FC236}">
                <a16:creationId xmlns:a16="http://schemas.microsoft.com/office/drawing/2014/main" id="{EFA8F755-EC9D-499B-A41F-EFEB34DA445B}"/>
              </a:ext>
            </a:extLst>
          </p:cNvPr>
          <p:cNvSpPr txBox="1">
            <a:spLocks/>
          </p:cNvSpPr>
          <p:nvPr/>
        </p:nvSpPr>
        <p:spPr>
          <a:xfrm>
            <a:off x="546359" y="352680"/>
            <a:ext cx="8171163" cy="23811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t">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defRPr>
                <a:solidFill>
                  <a:srgbClr val="3E8B40"/>
                </a:solidFill>
              </a:defRPr>
            </a:pPr>
            <a:endParaRPr lang="en-GB" sz="7200" kern="0" spc="-127" dirty="0">
              <a:solidFill>
                <a:srgbClr val="00A2FF">
                  <a:lumMod val="75000"/>
                </a:srgbClr>
              </a:solidFill>
              <a:latin typeface="Helvetica Neue"/>
            </a:endParaRPr>
          </a:p>
        </p:txBody>
      </p:sp>
      <p:sp>
        <p:nvSpPr>
          <p:cNvPr id="5" name="Title 1">
            <a:extLst>
              <a:ext uri="{FF2B5EF4-FFF2-40B4-BE49-F238E27FC236}">
                <a16:creationId xmlns:a16="http://schemas.microsoft.com/office/drawing/2014/main" id="{F0C0DBC1-F22E-4BED-BD47-B5E6B5DC4770}"/>
              </a:ext>
            </a:extLst>
          </p:cNvPr>
          <p:cNvSpPr txBox="1">
            <a:spLocks/>
          </p:cNvSpPr>
          <p:nvPr/>
        </p:nvSpPr>
        <p:spPr>
          <a:xfrm>
            <a:off x="407754" y="803309"/>
            <a:ext cx="13460646" cy="1221366"/>
          </a:xfrm>
          <a:prstGeom prst="rect">
            <a:avLst/>
          </a:prstGeom>
        </p:spPr>
        <p:txBody>
          <a:bodyPr>
            <a:normAutofit fontScale="97500"/>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r>
              <a:rPr lang="en-GB" sz="4400" kern="0" spc="-127" dirty="0">
                <a:solidFill>
                  <a:srgbClr val="0070C0"/>
                </a:solidFill>
                <a:latin typeface="Century Gothic" panose="020B0502020202020204" pitchFamily="34" charset="0"/>
              </a:rPr>
              <a:t>Identification of main stakeholders in HEIs</a:t>
            </a:r>
            <a:br>
              <a:rPr lang="en-GB" sz="3600" kern="0" spc="-127" dirty="0">
                <a:solidFill>
                  <a:srgbClr val="333399"/>
                </a:solidFill>
                <a:latin typeface="Century Gothic" panose="020B0502020202020204" pitchFamily="34" charset="0"/>
              </a:rPr>
            </a:br>
            <a:endParaRPr lang="en-GB" sz="3600" kern="0" spc="-127" dirty="0">
              <a:solidFill>
                <a:srgbClr val="333399"/>
              </a:solidFill>
              <a:latin typeface="Century Gothic" panose="020B0502020202020204" pitchFamily="34" charset="0"/>
            </a:endParaRPr>
          </a:p>
        </p:txBody>
      </p:sp>
      <p:sp>
        <p:nvSpPr>
          <p:cNvPr id="7" name="Content Placeholder 7">
            <a:extLst>
              <a:ext uri="{FF2B5EF4-FFF2-40B4-BE49-F238E27FC236}">
                <a16:creationId xmlns:a16="http://schemas.microsoft.com/office/drawing/2014/main" id="{524FFC6B-BAA8-438E-B2FA-28923A7C8826}"/>
              </a:ext>
            </a:extLst>
          </p:cNvPr>
          <p:cNvSpPr txBox="1">
            <a:spLocks/>
          </p:cNvSpPr>
          <p:nvPr/>
        </p:nvSpPr>
        <p:spPr>
          <a:xfrm>
            <a:off x="546359" y="2024675"/>
            <a:ext cx="12398116" cy="6192009"/>
          </a:xfrm>
          <a:prstGeom prst="rect">
            <a:avLst/>
          </a:prstGeom>
        </p:spPr>
        <p:txBody>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defTabSz="1828754">
              <a:lnSpc>
                <a:spcPct val="150000"/>
              </a:lnSpc>
              <a:spcBef>
                <a:spcPts val="3375"/>
              </a:spcBef>
              <a:buNone/>
            </a:pPr>
            <a:r>
              <a:rPr lang="en-GB" sz="3200" b="1" kern="0" dirty="0">
                <a:solidFill>
                  <a:srgbClr val="FFFFFF"/>
                </a:solidFill>
                <a:highlight>
                  <a:srgbClr val="333399"/>
                </a:highlight>
                <a:latin typeface="Century Gothic" panose="020B0502020202020204" pitchFamily="34" charset="0"/>
              </a:rPr>
              <a:t>In terms of the main stakeholders identified in each country:</a:t>
            </a:r>
            <a:endParaRPr lang="en-GB" sz="3200" kern="0" dirty="0">
              <a:latin typeface="Century Gothic" panose="020B0502020202020204" pitchFamily="34" charset="0"/>
            </a:endParaRPr>
          </a:p>
        </p:txBody>
      </p:sp>
      <p:pic>
        <p:nvPicPr>
          <p:cNvPr id="8" name="Content Placeholder 5">
            <a:extLst>
              <a:ext uri="{FF2B5EF4-FFF2-40B4-BE49-F238E27FC236}">
                <a16:creationId xmlns:a16="http://schemas.microsoft.com/office/drawing/2014/main" id="{5D6C536C-E3D1-4B0C-A1E7-9E530B82F2FB}"/>
              </a:ext>
            </a:extLst>
          </p:cNvPr>
          <p:cNvPicPr>
            <a:picLocks noChangeAspect="1"/>
          </p:cNvPicPr>
          <p:nvPr/>
        </p:nvPicPr>
        <p:blipFill>
          <a:blip r:embed="rId3"/>
          <a:stretch>
            <a:fillRect/>
          </a:stretch>
        </p:blipFill>
        <p:spPr>
          <a:xfrm>
            <a:off x="21566" y="3321015"/>
            <a:ext cx="14135268" cy="3644969"/>
          </a:xfrm>
          <a:prstGeom prst="rect">
            <a:avLst/>
          </a:prstGeom>
        </p:spPr>
      </p:pic>
      <p:sp>
        <p:nvSpPr>
          <p:cNvPr id="9" name="TextBox 8">
            <a:extLst>
              <a:ext uri="{FF2B5EF4-FFF2-40B4-BE49-F238E27FC236}">
                <a16:creationId xmlns:a16="http://schemas.microsoft.com/office/drawing/2014/main" id="{7187836D-D7FF-463E-8839-C8FCD30077E4}"/>
              </a:ext>
            </a:extLst>
          </p:cNvPr>
          <p:cNvSpPr txBox="1"/>
          <p:nvPr/>
        </p:nvSpPr>
        <p:spPr>
          <a:xfrm>
            <a:off x="407754" y="7226912"/>
            <a:ext cx="13909813" cy="20708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428625" indent="-428625" defTabSz="1828754" hangingPunct="0">
              <a:lnSpc>
                <a:spcPct val="90000"/>
              </a:lnSpc>
              <a:spcBef>
                <a:spcPts val="3375"/>
              </a:spcBef>
              <a:buFont typeface="Courier New" panose="02070309020205020404" pitchFamily="49" charset="0"/>
              <a:buChar char="o"/>
            </a:pPr>
            <a:r>
              <a:rPr lang="en-GB" sz="2700" b="1" kern="0" dirty="0">
                <a:solidFill>
                  <a:srgbClr val="000000"/>
                </a:solidFill>
                <a:latin typeface="Century Gothic" panose="020B0502020202020204" pitchFamily="34" charset="0"/>
                <a:sym typeface="Helvetica Neue"/>
              </a:rPr>
              <a:t>Total number of stakeholders are similar in the 3 countries</a:t>
            </a:r>
          </a:p>
          <a:p>
            <a:pPr marL="428625" indent="-428625" algn="just" defTabSz="1828754" hangingPunct="0">
              <a:lnSpc>
                <a:spcPct val="90000"/>
              </a:lnSpc>
              <a:spcBef>
                <a:spcPts val="3375"/>
              </a:spcBef>
              <a:buFont typeface="Courier New" panose="02070309020205020404" pitchFamily="49" charset="0"/>
              <a:buChar char="o"/>
            </a:pPr>
            <a:r>
              <a:rPr lang="en-GB" sz="2700" b="1" kern="0" dirty="0">
                <a:solidFill>
                  <a:srgbClr val="000000"/>
                </a:solidFill>
                <a:latin typeface="Century Gothic" panose="020B0502020202020204" pitchFamily="34" charset="0"/>
                <a:sym typeface="Helvetica Neue"/>
              </a:rPr>
              <a:t>Turkey and Croatia identify more segments of stakeholders in upper level (deans and managers) than Portugal. Portugal presents a more decentralized HE system</a:t>
            </a:r>
          </a:p>
        </p:txBody>
      </p:sp>
    </p:spTree>
    <p:extLst>
      <p:ext uri="{BB962C8B-B14F-4D97-AF65-F5344CB8AC3E}">
        <p14:creationId xmlns:p14="http://schemas.microsoft.com/office/powerpoint/2010/main" val="214869521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B36C5-3B14-45BC-B032-4D4134FA9610}"/>
              </a:ext>
            </a:extLst>
          </p:cNvPr>
          <p:cNvPicPr>
            <a:picLocks noChangeAspect="1"/>
          </p:cNvPicPr>
          <p:nvPr/>
        </p:nvPicPr>
        <p:blipFill rotWithShape="1">
          <a:blip r:embed="rId2"/>
          <a:srcRect l="66397" r="2831"/>
          <a:stretch/>
        </p:blipFill>
        <p:spPr>
          <a:xfrm>
            <a:off x="15316200" y="0"/>
            <a:ext cx="2971800" cy="10287000"/>
          </a:xfrm>
          <a:prstGeom prst="rect">
            <a:avLst/>
          </a:prstGeom>
        </p:spPr>
      </p:pic>
      <p:sp>
        <p:nvSpPr>
          <p:cNvPr id="4" name="Aqui teremos…">
            <a:extLst>
              <a:ext uri="{FF2B5EF4-FFF2-40B4-BE49-F238E27FC236}">
                <a16:creationId xmlns:a16="http://schemas.microsoft.com/office/drawing/2014/main" id="{EFA8F755-EC9D-499B-A41F-EFEB34DA445B}"/>
              </a:ext>
            </a:extLst>
          </p:cNvPr>
          <p:cNvSpPr txBox="1">
            <a:spLocks/>
          </p:cNvSpPr>
          <p:nvPr/>
        </p:nvSpPr>
        <p:spPr>
          <a:xfrm>
            <a:off x="546359" y="352680"/>
            <a:ext cx="8171163" cy="23811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t">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defRPr>
                <a:solidFill>
                  <a:srgbClr val="3E8B40"/>
                </a:solidFill>
              </a:defRPr>
            </a:pPr>
            <a:r>
              <a:rPr lang="en-GB" sz="7200" kern="0" spc="-127" dirty="0">
                <a:solidFill>
                  <a:srgbClr val="00A2FF">
                    <a:lumMod val="75000"/>
                  </a:srgbClr>
                </a:solidFill>
                <a:latin typeface="Helvetica Neue"/>
              </a:rPr>
              <a:t>Priority Matrix</a:t>
            </a:r>
          </a:p>
        </p:txBody>
      </p:sp>
      <p:sp>
        <p:nvSpPr>
          <p:cNvPr id="9" name="Content Placeholder 2">
            <a:extLst>
              <a:ext uri="{FF2B5EF4-FFF2-40B4-BE49-F238E27FC236}">
                <a16:creationId xmlns:a16="http://schemas.microsoft.com/office/drawing/2014/main" id="{C497F4F2-0AD1-49EE-A13D-D402ED4C9017}"/>
              </a:ext>
            </a:extLst>
          </p:cNvPr>
          <p:cNvSpPr txBox="1">
            <a:spLocks/>
          </p:cNvSpPr>
          <p:nvPr/>
        </p:nvSpPr>
        <p:spPr>
          <a:xfrm>
            <a:off x="546359" y="2019300"/>
            <a:ext cx="14352387" cy="7772400"/>
          </a:xfrm>
          <a:prstGeom prst="rect">
            <a:avLst/>
          </a:prstGeom>
        </p:spPr>
        <p:txBody>
          <a:bodyPr>
            <a:noAutofit/>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algn="just" defTabSz="1828754">
              <a:lnSpc>
                <a:spcPct val="100000"/>
              </a:lnSpc>
              <a:spcBef>
                <a:spcPts val="3375"/>
              </a:spcBef>
              <a:buNone/>
            </a:pPr>
            <a:r>
              <a:rPr lang="en-GB" sz="3200" kern="0" dirty="0">
                <a:latin typeface="Century Gothic" panose="020B0502020202020204" pitchFamily="34" charset="0"/>
              </a:rPr>
              <a:t>The prioritization of stakeholders was initially carried out during a working meeting with each research team from each country. Subsequently, thirty (25) interviews were conducted with stakeholders considered central to determining the priority stakeholders. </a:t>
            </a:r>
          </a:p>
          <a:p>
            <a:pPr marL="0" indent="0" algn="just" defTabSz="1828754">
              <a:lnSpc>
                <a:spcPct val="100000"/>
              </a:lnSpc>
              <a:spcBef>
                <a:spcPts val="3375"/>
              </a:spcBef>
              <a:buNone/>
            </a:pPr>
            <a:r>
              <a:rPr lang="en-GB" sz="3200" b="1" kern="0" dirty="0">
                <a:solidFill>
                  <a:srgbClr val="333399"/>
                </a:solidFill>
                <a:latin typeface="Century Gothic" panose="020B0502020202020204" pitchFamily="34" charset="0"/>
              </a:rPr>
              <a:t>The criteria defined for characterizing the stakeholders were as follows:</a:t>
            </a:r>
          </a:p>
          <a:p>
            <a:pPr marL="457200" indent="-457200" algn="just" defTabSz="1828754">
              <a:lnSpc>
                <a:spcPct val="100000"/>
              </a:lnSpc>
              <a:spcBef>
                <a:spcPts val="3375"/>
              </a:spcBef>
            </a:pPr>
            <a:r>
              <a:rPr lang="en-GB" sz="3200" b="1" kern="0" dirty="0">
                <a:solidFill>
                  <a:srgbClr val="FFFFFF"/>
                </a:solidFill>
                <a:highlight>
                  <a:srgbClr val="333399"/>
                </a:highlight>
                <a:latin typeface="Century Gothic" panose="020B0502020202020204" pitchFamily="34" charset="0"/>
              </a:rPr>
              <a:t>Dependence:</a:t>
            </a:r>
            <a:r>
              <a:rPr lang="en-GB" sz="3200" kern="0" dirty="0">
                <a:solidFill>
                  <a:srgbClr val="FFFFFF"/>
                </a:solidFill>
                <a:highlight>
                  <a:srgbClr val="333399"/>
                </a:highlight>
                <a:latin typeface="Century Gothic" panose="020B0502020202020204" pitchFamily="34" charset="0"/>
              </a:rPr>
              <a:t> </a:t>
            </a:r>
            <a:r>
              <a:rPr lang="en-GB" sz="3200" kern="0" dirty="0">
                <a:latin typeface="Century Gothic" panose="020B0502020202020204" pitchFamily="34" charset="0"/>
              </a:rPr>
              <a:t>This dimension evaluates the degree to which the project relies on the stakeholder for its success. </a:t>
            </a:r>
            <a:r>
              <a:rPr lang="en-GB" sz="3200" b="1" kern="0" dirty="0">
                <a:latin typeface="Century Gothic" panose="020B0502020202020204" pitchFamily="34" charset="0"/>
              </a:rPr>
              <a:t>It considers how much the project depends on the stakeholder's resources, support, or engagement to achieve its goals and objectives.</a:t>
            </a:r>
          </a:p>
          <a:p>
            <a:pPr marL="457200" indent="-457200" algn="just" defTabSz="1828754">
              <a:lnSpc>
                <a:spcPct val="100000"/>
              </a:lnSpc>
              <a:spcBef>
                <a:spcPts val="3375"/>
              </a:spcBef>
            </a:pPr>
            <a:r>
              <a:rPr lang="en-GB" sz="3200" b="1" kern="0" dirty="0">
                <a:solidFill>
                  <a:srgbClr val="FFFFFF"/>
                </a:solidFill>
                <a:highlight>
                  <a:srgbClr val="333399"/>
                </a:highlight>
                <a:latin typeface="Century Gothic" panose="020B0502020202020204" pitchFamily="34" charset="0"/>
              </a:rPr>
              <a:t>Influence</a:t>
            </a:r>
            <a:r>
              <a:rPr lang="en-GB" sz="3200" b="1" kern="0" dirty="0">
                <a:latin typeface="Century Gothic" panose="020B0502020202020204" pitchFamily="34" charset="0"/>
              </a:rPr>
              <a:t>:</a:t>
            </a:r>
            <a:r>
              <a:rPr lang="en-GB" sz="3200" kern="0" dirty="0">
                <a:latin typeface="Century Gothic" panose="020B0502020202020204" pitchFamily="34" charset="0"/>
              </a:rPr>
              <a:t> This dimension measures </a:t>
            </a:r>
            <a:r>
              <a:rPr lang="en-GB" sz="3200" b="1" kern="0" dirty="0">
                <a:latin typeface="Century Gothic" panose="020B0502020202020204" pitchFamily="34" charset="0"/>
              </a:rPr>
              <a:t>the stakeholder's ability to affect the Project activities, decision-making processes, and reputation</a:t>
            </a:r>
            <a:r>
              <a:rPr lang="en-GB" sz="3200" kern="0" dirty="0">
                <a:latin typeface="Century Gothic" panose="020B0502020202020204" pitchFamily="34" charset="0"/>
              </a:rPr>
              <a:t>. </a:t>
            </a:r>
          </a:p>
        </p:txBody>
      </p:sp>
    </p:spTree>
    <p:extLst>
      <p:ext uri="{BB962C8B-B14F-4D97-AF65-F5344CB8AC3E}">
        <p14:creationId xmlns:p14="http://schemas.microsoft.com/office/powerpoint/2010/main" val="378476027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B36C5-3B14-45BC-B032-4D4134FA9610}"/>
              </a:ext>
            </a:extLst>
          </p:cNvPr>
          <p:cNvPicPr>
            <a:picLocks noChangeAspect="1"/>
          </p:cNvPicPr>
          <p:nvPr/>
        </p:nvPicPr>
        <p:blipFill rotWithShape="1">
          <a:blip r:embed="rId2"/>
          <a:srcRect l="66397" r="2831"/>
          <a:stretch/>
        </p:blipFill>
        <p:spPr>
          <a:xfrm>
            <a:off x="15773400" y="0"/>
            <a:ext cx="2514600" cy="10287000"/>
          </a:xfrm>
          <a:prstGeom prst="rect">
            <a:avLst/>
          </a:prstGeom>
        </p:spPr>
      </p:pic>
      <p:sp>
        <p:nvSpPr>
          <p:cNvPr id="5" name="Title 1">
            <a:extLst>
              <a:ext uri="{FF2B5EF4-FFF2-40B4-BE49-F238E27FC236}">
                <a16:creationId xmlns:a16="http://schemas.microsoft.com/office/drawing/2014/main" id="{F0C0DBC1-F22E-4BED-BD47-B5E6B5DC4770}"/>
              </a:ext>
            </a:extLst>
          </p:cNvPr>
          <p:cNvSpPr txBox="1">
            <a:spLocks/>
          </p:cNvSpPr>
          <p:nvPr/>
        </p:nvSpPr>
        <p:spPr>
          <a:xfrm>
            <a:off x="668655" y="495300"/>
            <a:ext cx="10214413" cy="2775918"/>
          </a:xfrm>
          <a:prstGeom prst="rect">
            <a:avLst/>
          </a:prstGeom>
        </p:spPr>
        <p:txBody>
          <a:bodyPr>
            <a:normAutofit fontScale="97500"/>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r>
              <a:rPr lang="en-GB" sz="6600" kern="0" spc="-127" dirty="0">
                <a:solidFill>
                  <a:srgbClr val="00A2FF">
                    <a:lumMod val="75000"/>
                  </a:srgbClr>
                </a:solidFill>
                <a:latin typeface="Helvetica Neue"/>
              </a:rPr>
              <a:t>Priority Matrix</a:t>
            </a:r>
          </a:p>
          <a:p>
            <a:pPr defTabSz="1828754"/>
            <a:br>
              <a:rPr lang="en-GB" sz="3600" kern="0" spc="-127" dirty="0">
                <a:solidFill>
                  <a:srgbClr val="333399"/>
                </a:solidFill>
                <a:latin typeface="Century Gothic" panose="020B0502020202020204" pitchFamily="34" charset="0"/>
              </a:rPr>
            </a:br>
            <a:endParaRPr lang="en-GB" sz="3600" kern="0" spc="-127" dirty="0">
              <a:solidFill>
                <a:srgbClr val="333399"/>
              </a:solidFill>
              <a:latin typeface="Century Gothic" panose="020B0502020202020204" pitchFamily="34" charset="0"/>
            </a:endParaRPr>
          </a:p>
        </p:txBody>
      </p:sp>
      <p:sp>
        <p:nvSpPr>
          <p:cNvPr id="9" name="Content Placeholder 2">
            <a:extLst>
              <a:ext uri="{FF2B5EF4-FFF2-40B4-BE49-F238E27FC236}">
                <a16:creationId xmlns:a16="http://schemas.microsoft.com/office/drawing/2014/main" id="{C497F4F2-0AD1-49EE-A13D-D402ED4C9017}"/>
              </a:ext>
            </a:extLst>
          </p:cNvPr>
          <p:cNvSpPr txBox="1">
            <a:spLocks/>
          </p:cNvSpPr>
          <p:nvPr/>
        </p:nvSpPr>
        <p:spPr>
          <a:xfrm>
            <a:off x="248603" y="4743373"/>
            <a:ext cx="14935200" cy="4038600"/>
          </a:xfrm>
          <a:prstGeom prst="rect">
            <a:avLst/>
          </a:prstGeom>
        </p:spPr>
        <p:txBody>
          <a:bodyPr>
            <a:noAutofit/>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457200" indent="-457200" algn="just" defTabSz="1828754">
              <a:lnSpc>
                <a:spcPct val="150000"/>
              </a:lnSpc>
              <a:spcBef>
                <a:spcPts val="3375"/>
              </a:spcBef>
              <a:buFont typeface="Courier New" panose="02070309020205020404" pitchFamily="49" charset="0"/>
              <a:buChar char="o"/>
            </a:pPr>
            <a:r>
              <a:rPr lang="pt-PT" sz="3200" kern="0" dirty="0">
                <a:latin typeface="Century Gothic" panose="020B0502020202020204" pitchFamily="34" charset="0"/>
              </a:rPr>
              <a:t>E</a:t>
            </a:r>
            <a:r>
              <a:rPr lang="en-GB" sz="3200" kern="0" dirty="0">
                <a:latin typeface="Century Gothic" panose="020B0502020202020204" pitchFamily="34" charset="0"/>
              </a:rPr>
              <a:t>ach country listed their stakeholders regarding these criteria, considering Low, Medium and High levels. As well as their  main contribution to this project</a:t>
            </a:r>
          </a:p>
          <a:p>
            <a:pPr marL="457200" indent="-457200" algn="just" defTabSz="1828754">
              <a:lnSpc>
                <a:spcPct val="150000"/>
              </a:lnSpc>
              <a:spcBef>
                <a:spcPts val="3375"/>
              </a:spcBef>
              <a:buFont typeface="Courier New" panose="02070309020205020404" pitchFamily="49" charset="0"/>
              <a:buChar char="o"/>
            </a:pPr>
            <a:r>
              <a:rPr lang="en-GB" sz="3200" kern="0" dirty="0">
                <a:latin typeface="Century Gothic" panose="020B0502020202020204" pitchFamily="34" charset="0"/>
              </a:rPr>
              <a:t>After filling dependence/influence tables, priority matrices for stakeholders were designed in each country.</a:t>
            </a:r>
          </a:p>
          <a:p>
            <a:pPr marL="457200" indent="-457200" algn="just" defTabSz="1828754">
              <a:lnSpc>
                <a:spcPct val="150000"/>
              </a:lnSpc>
              <a:spcBef>
                <a:spcPts val="3375"/>
              </a:spcBef>
              <a:buFont typeface="Courier New" panose="02070309020205020404" pitchFamily="49" charset="0"/>
              <a:buChar char="o"/>
            </a:pPr>
            <a:r>
              <a:rPr lang="en-GB" sz="3200" kern="0" dirty="0">
                <a:latin typeface="Century Gothic" panose="020B0502020202020204" pitchFamily="34" charset="0"/>
              </a:rPr>
              <a:t>This exercise allowed us to identify </a:t>
            </a:r>
            <a:r>
              <a:rPr lang="en-GB" sz="3200" b="1" kern="0" dirty="0">
                <a:latin typeface="Century Gothic" panose="020B0502020202020204" pitchFamily="34" charset="0"/>
              </a:rPr>
              <a:t>four different levels of prioritization</a:t>
            </a:r>
            <a:r>
              <a:rPr lang="en-GB" sz="3200" kern="0" dirty="0">
                <a:latin typeface="Century Gothic" panose="020B0502020202020204" pitchFamily="34" charset="0"/>
              </a:rPr>
              <a:t>. </a:t>
            </a:r>
          </a:p>
        </p:txBody>
      </p:sp>
      <p:pic>
        <p:nvPicPr>
          <p:cNvPr id="2" name="Picture 9">
            <a:extLst>
              <a:ext uri="{FF2B5EF4-FFF2-40B4-BE49-F238E27FC236}">
                <a16:creationId xmlns:a16="http://schemas.microsoft.com/office/drawing/2014/main" id="{24F75D2E-3D8B-3E1C-160F-9A1B9DAE300B}"/>
              </a:ext>
            </a:extLst>
          </p:cNvPr>
          <p:cNvPicPr>
            <a:picLocks noChangeAspect="1"/>
          </p:cNvPicPr>
          <p:nvPr/>
        </p:nvPicPr>
        <p:blipFill>
          <a:blip r:embed="rId3"/>
          <a:stretch>
            <a:fillRect/>
          </a:stretch>
        </p:blipFill>
        <p:spPr>
          <a:xfrm>
            <a:off x="381000" y="1986864"/>
            <a:ext cx="14213205" cy="2144295"/>
          </a:xfrm>
          <a:prstGeom prst="rect">
            <a:avLst/>
          </a:prstGeom>
        </p:spPr>
      </p:pic>
    </p:spTree>
    <p:extLst>
      <p:ext uri="{BB962C8B-B14F-4D97-AF65-F5344CB8AC3E}">
        <p14:creationId xmlns:p14="http://schemas.microsoft.com/office/powerpoint/2010/main" val="89621567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qui teremos…">
            <a:extLst>
              <a:ext uri="{FF2B5EF4-FFF2-40B4-BE49-F238E27FC236}">
                <a16:creationId xmlns:a16="http://schemas.microsoft.com/office/drawing/2014/main" id="{EFA8F755-EC9D-499B-A41F-EFEB34DA445B}"/>
              </a:ext>
            </a:extLst>
          </p:cNvPr>
          <p:cNvSpPr txBox="1">
            <a:spLocks/>
          </p:cNvSpPr>
          <p:nvPr/>
        </p:nvSpPr>
        <p:spPr>
          <a:xfrm>
            <a:off x="668655" y="422850"/>
            <a:ext cx="8171163" cy="23811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t">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defRPr>
                <a:solidFill>
                  <a:srgbClr val="3E8B40"/>
                </a:solidFill>
              </a:defRPr>
            </a:pPr>
            <a:endParaRPr lang="en-GB" sz="7200" kern="0" spc="-127" dirty="0">
              <a:solidFill>
                <a:srgbClr val="00A2FF">
                  <a:lumMod val="75000"/>
                </a:srgbClr>
              </a:solidFill>
              <a:latin typeface="Helvetica Neue"/>
            </a:endParaRPr>
          </a:p>
        </p:txBody>
      </p:sp>
      <p:sp>
        <p:nvSpPr>
          <p:cNvPr id="5" name="Title 1">
            <a:extLst>
              <a:ext uri="{FF2B5EF4-FFF2-40B4-BE49-F238E27FC236}">
                <a16:creationId xmlns:a16="http://schemas.microsoft.com/office/drawing/2014/main" id="{F0C0DBC1-F22E-4BED-BD47-B5E6B5DC4770}"/>
              </a:ext>
            </a:extLst>
          </p:cNvPr>
          <p:cNvSpPr txBox="1">
            <a:spLocks/>
          </p:cNvSpPr>
          <p:nvPr/>
        </p:nvSpPr>
        <p:spPr>
          <a:xfrm>
            <a:off x="366386" y="538528"/>
            <a:ext cx="11008949" cy="1310150"/>
          </a:xfrm>
          <a:prstGeom prst="rect">
            <a:avLst/>
          </a:prstGeom>
        </p:spPr>
        <p:txBody>
          <a:bodyPr>
            <a:normAutofit fontScale="97500" lnSpcReduction="10000"/>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r>
              <a:rPr lang="en-GB" sz="6675" kern="0" spc="-127" dirty="0">
                <a:solidFill>
                  <a:srgbClr val="008FDE"/>
                </a:solidFill>
                <a:latin typeface="Century Gothic" panose="020B0502020202020204" pitchFamily="34" charset="0"/>
              </a:rPr>
              <a:t>Priority Matrix</a:t>
            </a:r>
            <a:br>
              <a:rPr lang="en-GB" sz="3600" kern="0" spc="-127" dirty="0">
                <a:solidFill>
                  <a:srgbClr val="333399"/>
                </a:solidFill>
                <a:latin typeface="Century Gothic" panose="020B0502020202020204" pitchFamily="34" charset="0"/>
              </a:rPr>
            </a:br>
            <a:endParaRPr lang="en-GB" sz="3600" kern="0" spc="-127" dirty="0">
              <a:solidFill>
                <a:srgbClr val="333399"/>
              </a:solidFill>
              <a:latin typeface="Century Gothic" panose="020B0502020202020204" pitchFamily="34" charset="0"/>
            </a:endParaRPr>
          </a:p>
        </p:txBody>
      </p:sp>
      <p:pic>
        <p:nvPicPr>
          <p:cNvPr id="6" name="Content Placeholder 3">
            <a:extLst>
              <a:ext uri="{FF2B5EF4-FFF2-40B4-BE49-F238E27FC236}">
                <a16:creationId xmlns:a16="http://schemas.microsoft.com/office/drawing/2014/main" id="{4B7C8BE4-CB69-4083-B5C7-13D3B6C18EAF}"/>
              </a:ext>
            </a:extLst>
          </p:cNvPr>
          <p:cNvPicPr>
            <a:picLocks noChangeAspect="1"/>
          </p:cNvPicPr>
          <p:nvPr/>
        </p:nvPicPr>
        <p:blipFill>
          <a:blip r:embed="rId2"/>
          <a:stretch>
            <a:fillRect/>
          </a:stretch>
        </p:blipFill>
        <p:spPr>
          <a:xfrm>
            <a:off x="-96710" y="1239997"/>
            <a:ext cx="18384710" cy="9003211"/>
          </a:xfrm>
          <a:prstGeom prst="rect">
            <a:avLst/>
          </a:prstGeom>
        </p:spPr>
      </p:pic>
      <p:sp>
        <p:nvSpPr>
          <p:cNvPr id="2" name="Rectangle 1">
            <a:extLst>
              <a:ext uri="{FF2B5EF4-FFF2-40B4-BE49-F238E27FC236}">
                <a16:creationId xmlns:a16="http://schemas.microsoft.com/office/drawing/2014/main" id="{5DD79033-05DA-4F41-B62A-EE696754D332}"/>
              </a:ext>
            </a:extLst>
          </p:cNvPr>
          <p:cNvSpPr/>
          <p:nvPr/>
        </p:nvSpPr>
        <p:spPr>
          <a:xfrm>
            <a:off x="6803335" y="529026"/>
            <a:ext cx="9144000" cy="840230"/>
          </a:xfrm>
          <a:prstGeom prst="rect">
            <a:avLst/>
          </a:prstGeom>
        </p:spPr>
        <p:txBody>
          <a:bodyPr>
            <a:spAutoFit/>
          </a:bodyPr>
          <a:lstStyle/>
          <a:p>
            <a:pPr defTabSz="1828754" hangingPunct="0">
              <a:lnSpc>
                <a:spcPct val="90000"/>
              </a:lnSpc>
              <a:spcBef>
                <a:spcPts val="3375"/>
              </a:spcBef>
            </a:pPr>
            <a:r>
              <a:rPr lang="en-GB" sz="2700" kern="0" dirty="0">
                <a:solidFill>
                  <a:srgbClr val="000000"/>
                </a:solidFill>
                <a:latin typeface="Century Gothic" panose="020B0502020202020204" pitchFamily="34" charset="0"/>
                <a:sym typeface="Helvetica Neue"/>
              </a:rPr>
              <a:t>The most critical stakeholders are those located in the upper right corner of the matrix.</a:t>
            </a:r>
            <a:endParaRPr lang="en-GB" sz="2700" kern="0" dirty="0">
              <a:solidFill>
                <a:srgbClr val="000000"/>
              </a:solidFill>
              <a:latin typeface="Helvetica Neue"/>
              <a:sym typeface="Helvetica Neue"/>
            </a:endParaRPr>
          </a:p>
        </p:txBody>
      </p:sp>
    </p:spTree>
    <p:extLst>
      <p:ext uri="{BB962C8B-B14F-4D97-AF65-F5344CB8AC3E}">
        <p14:creationId xmlns:p14="http://schemas.microsoft.com/office/powerpoint/2010/main" val="427711810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B36C5-3B14-45BC-B032-4D4134FA9610}"/>
              </a:ext>
            </a:extLst>
          </p:cNvPr>
          <p:cNvPicPr>
            <a:picLocks noChangeAspect="1"/>
          </p:cNvPicPr>
          <p:nvPr/>
        </p:nvPicPr>
        <p:blipFill rotWithShape="1">
          <a:blip r:embed="rId2"/>
          <a:srcRect l="66397" r="2831"/>
          <a:stretch/>
        </p:blipFill>
        <p:spPr>
          <a:xfrm>
            <a:off x="14681627" y="0"/>
            <a:ext cx="3606373" cy="10287000"/>
          </a:xfrm>
          <a:prstGeom prst="rect">
            <a:avLst/>
          </a:prstGeom>
        </p:spPr>
      </p:pic>
      <p:sp>
        <p:nvSpPr>
          <p:cNvPr id="4" name="Aqui teremos…">
            <a:extLst>
              <a:ext uri="{FF2B5EF4-FFF2-40B4-BE49-F238E27FC236}">
                <a16:creationId xmlns:a16="http://schemas.microsoft.com/office/drawing/2014/main" id="{EFA8F755-EC9D-499B-A41F-EFEB34DA445B}"/>
              </a:ext>
            </a:extLst>
          </p:cNvPr>
          <p:cNvSpPr txBox="1">
            <a:spLocks/>
          </p:cNvSpPr>
          <p:nvPr/>
        </p:nvSpPr>
        <p:spPr>
          <a:xfrm>
            <a:off x="668655" y="422850"/>
            <a:ext cx="8171163" cy="23811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t">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defRPr>
                <a:solidFill>
                  <a:srgbClr val="3E8B40"/>
                </a:solidFill>
              </a:defRPr>
            </a:pPr>
            <a:endParaRPr lang="en-GB" sz="7200" kern="0" spc="-127" dirty="0">
              <a:solidFill>
                <a:srgbClr val="00A2FF">
                  <a:lumMod val="75000"/>
                </a:srgbClr>
              </a:solidFill>
              <a:latin typeface="Helvetica Neue"/>
            </a:endParaRPr>
          </a:p>
        </p:txBody>
      </p:sp>
      <p:sp>
        <p:nvSpPr>
          <p:cNvPr id="5" name="Title 1">
            <a:extLst>
              <a:ext uri="{FF2B5EF4-FFF2-40B4-BE49-F238E27FC236}">
                <a16:creationId xmlns:a16="http://schemas.microsoft.com/office/drawing/2014/main" id="{F0C0DBC1-F22E-4BED-BD47-B5E6B5DC4770}"/>
              </a:ext>
            </a:extLst>
          </p:cNvPr>
          <p:cNvSpPr txBox="1">
            <a:spLocks/>
          </p:cNvSpPr>
          <p:nvPr/>
        </p:nvSpPr>
        <p:spPr>
          <a:xfrm>
            <a:off x="668655" y="1181100"/>
            <a:ext cx="10214413" cy="1074872"/>
          </a:xfrm>
          <a:prstGeom prst="rect">
            <a:avLst/>
          </a:prstGeom>
        </p:spPr>
        <p:txBody>
          <a:bodyPr>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r>
              <a:rPr lang="en-GB" sz="4800" kern="0" spc="-127" dirty="0">
                <a:solidFill>
                  <a:srgbClr val="333399"/>
                </a:solidFill>
                <a:latin typeface="Century Gothic" panose="020B0502020202020204" pitchFamily="34" charset="0"/>
              </a:rPr>
              <a:t>Stakeholder Engagement Model</a:t>
            </a:r>
            <a:br>
              <a:rPr lang="en-GB" sz="4800" kern="0" spc="-127" dirty="0">
                <a:solidFill>
                  <a:srgbClr val="333399"/>
                </a:solidFill>
                <a:latin typeface="Century Gothic" panose="020B0502020202020204" pitchFamily="34" charset="0"/>
              </a:rPr>
            </a:br>
            <a:endParaRPr lang="en-GB" sz="4800" kern="0" spc="-127" dirty="0">
              <a:solidFill>
                <a:srgbClr val="333399"/>
              </a:solidFill>
              <a:latin typeface="Century Gothic" panose="020B0502020202020204" pitchFamily="34" charset="0"/>
            </a:endParaRPr>
          </a:p>
        </p:txBody>
      </p:sp>
      <p:sp>
        <p:nvSpPr>
          <p:cNvPr id="7" name="Content Placeholder 2">
            <a:extLst>
              <a:ext uri="{FF2B5EF4-FFF2-40B4-BE49-F238E27FC236}">
                <a16:creationId xmlns:a16="http://schemas.microsoft.com/office/drawing/2014/main" id="{38F067C4-DDE0-4825-B094-850F9B893CB9}"/>
              </a:ext>
            </a:extLst>
          </p:cNvPr>
          <p:cNvSpPr txBox="1">
            <a:spLocks/>
          </p:cNvSpPr>
          <p:nvPr/>
        </p:nvSpPr>
        <p:spPr>
          <a:xfrm>
            <a:off x="668655" y="2696510"/>
            <a:ext cx="13205460" cy="6192009"/>
          </a:xfrm>
          <a:prstGeom prst="rect">
            <a:avLst/>
          </a:prstGeom>
        </p:spPr>
        <p:txBody>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algn="just" defTabSz="1828754">
              <a:lnSpc>
                <a:spcPct val="150000"/>
              </a:lnSpc>
              <a:spcBef>
                <a:spcPts val="3375"/>
              </a:spcBef>
              <a:buNone/>
            </a:pPr>
            <a:r>
              <a:rPr lang="en-GB" sz="2700" kern="0" dirty="0">
                <a:latin typeface="Century Gothic" panose="020B0502020202020204" pitchFamily="34" charset="0"/>
              </a:rPr>
              <a:t>After identifying various levels of stakeholder prioritization, </a:t>
            </a:r>
            <a:r>
              <a:rPr lang="en-GB" sz="2700" b="1" kern="0" dirty="0">
                <a:solidFill>
                  <a:srgbClr val="333399"/>
                </a:solidFill>
                <a:latin typeface="Century Gothic" panose="020B0502020202020204" pitchFamily="34" charset="0"/>
              </a:rPr>
              <a:t>a stakeholder engagement model was developed</a:t>
            </a:r>
            <a:r>
              <a:rPr lang="en-GB" sz="2700" kern="0" dirty="0">
                <a:latin typeface="Century Gothic" panose="020B0502020202020204" pitchFamily="34" charset="0"/>
              </a:rPr>
              <a:t>. </a:t>
            </a:r>
          </a:p>
          <a:p>
            <a:pPr marL="457200" indent="-457200" algn="just" defTabSz="1828754">
              <a:lnSpc>
                <a:spcPct val="150000"/>
              </a:lnSpc>
              <a:spcBef>
                <a:spcPts val="3375"/>
              </a:spcBef>
              <a:buFont typeface="Courier New" panose="02070309020205020404" pitchFamily="49" charset="0"/>
              <a:buChar char="o"/>
            </a:pPr>
            <a:r>
              <a:rPr lang="en-GB" sz="2700" kern="0" dirty="0">
                <a:latin typeface="Century Gothic" panose="020B0502020202020204" pitchFamily="34" charset="0"/>
              </a:rPr>
              <a:t>It was considered Higher levels of engagement for the most prioritized stakeholders in each of the three countries. </a:t>
            </a:r>
          </a:p>
          <a:p>
            <a:pPr marL="457200" indent="-457200" algn="just" defTabSz="1828754">
              <a:lnSpc>
                <a:spcPct val="150000"/>
              </a:lnSpc>
              <a:spcBef>
                <a:spcPts val="3375"/>
              </a:spcBef>
              <a:buFont typeface="Courier New" panose="02070309020205020404" pitchFamily="49" charset="0"/>
              <a:buChar char="o"/>
            </a:pPr>
            <a:r>
              <a:rPr lang="en-GB" sz="2700" b="1" kern="0" dirty="0">
                <a:latin typeface="Century Gothic" panose="020B0502020202020204" pitchFamily="34" charset="0"/>
              </a:rPr>
              <a:t>This alignment between the prioritization matrix and the engagement model is critical to ensure an effective social marketing plan</a:t>
            </a:r>
          </a:p>
          <a:p>
            <a:pPr marL="457200" indent="-457200" algn="just" defTabSz="1828754">
              <a:lnSpc>
                <a:spcPct val="150000"/>
              </a:lnSpc>
              <a:spcBef>
                <a:spcPts val="3375"/>
              </a:spcBef>
              <a:buFont typeface="Courier New" panose="02070309020205020404" pitchFamily="49" charset="0"/>
              <a:buChar char="o"/>
            </a:pPr>
            <a:r>
              <a:rPr lang="en-GB" sz="3000" b="1" kern="0" dirty="0">
                <a:latin typeface="Century Gothic" panose="020B0502020202020204" pitchFamily="34" charset="0"/>
              </a:rPr>
              <a:t> </a:t>
            </a:r>
            <a:r>
              <a:rPr lang="en-GB" sz="3000" b="1" kern="0" dirty="0">
                <a:highlight>
                  <a:srgbClr val="00FFFF"/>
                </a:highlight>
                <a:latin typeface="Century Gothic" panose="020B0502020202020204" pitchFamily="34" charset="0"/>
              </a:rPr>
              <a:t>A connection that was not previously explored in studies on the implementation of social marketing strategies aimed at promoting healthy eating habits.</a:t>
            </a:r>
          </a:p>
          <a:p>
            <a:pPr marL="457200" indent="-457200" algn="just" defTabSz="1828754">
              <a:lnSpc>
                <a:spcPct val="150000"/>
              </a:lnSpc>
              <a:spcBef>
                <a:spcPts val="3375"/>
              </a:spcBef>
            </a:pPr>
            <a:endParaRPr lang="en-GB" sz="2700" kern="0" dirty="0">
              <a:latin typeface="Century Gothic" panose="020B0502020202020204" pitchFamily="34" charset="0"/>
            </a:endParaRPr>
          </a:p>
        </p:txBody>
      </p:sp>
    </p:spTree>
    <p:extLst>
      <p:ext uri="{BB962C8B-B14F-4D97-AF65-F5344CB8AC3E}">
        <p14:creationId xmlns:p14="http://schemas.microsoft.com/office/powerpoint/2010/main" val="409547727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B36C5-3B14-45BC-B032-4D4134FA9610}"/>
              </a:ext>
            </a:extLst>
          </p:cNvPr>
          <p:cNvPicPr>
            <a:picLocks noChangeAspect="1"/>
          </p:cNvPicPr>
          <p:nvPr/>
        </p:nvPicPr>
        <p:blipFill rotWithShape="1">
          <a:blip r:embed="rId2"/>
          <a:srcRect l="66397" r="2831"/>
          <a:stretch/>
        </p:blipFill>
        <p:spPr>
          <a:xfrm>
            <a:off x="15240000" y="0"/>
            <a:ext cx="3048000" cy="10287000"/>
          </a:xfrm>
          <a:prstGeom prst="rect">
            <a:avLst/>
          </a:prstGeom>
        </p:spPr>
      </p:pic>
      <p:sp>
        <p:nvSpPr>
          <p:cNvPr id="4" name="Aqui teremos…">
            <a:extLst>
              <a:ext uri="{FF2B5EF4-FFF2-40B4-BE49-F238E27FC236}">
                <a16:creationId xmlns:a16="http://schemas.microsoft.com/office/drawing/2014/main" id="{EFA8F755-EC9D-499B-A41F-EFEB34DA445B}"/>
              </a:ext>
            </a:extLst>
          </p:cNvPr>
          <p:cNvSpPr txBox="1">
            <a:spLocks/>
          </p:cNvSpPr>
          <p:nvPr/>
        </p:nvSpPr>
        <p:spPr>
          <a:xfrm>
            <a:off x="668655" y="422850"/>
            <a:ext cx="8171163" cy="23811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t">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defRPr>
                <a:solidFill>
                  <a:srgbClr val="3E8B40"/>
                </a:solidFill>
              </a:defRPr>
            </a:pPr>
            <a:endParaRPr lang="en-GB" sz="7200" kern="0" spc="-127" dirty="0">
              <a:solidFill>
                <a:srgbClr val="00A2FF">
                  <a:lumMod val="75000"/>
                </a:srgbClr>
              </a:solidFill>
              <a:latin typeface="Helvetica Neue"/>
            </a:endParaRPr>
          </a:p>
        </p:txBody>
      </p:sp>
      <p:sp>
        <p:nvSpPr>
          <p:cNvPr id="5" name="Title 1">
            <a:extLst>
              <a:ext uri="{FF2B5EF4-FFF2-40B4-BE49-F238E27FC236}">
                <a16:creationId xmlns:a16="http://schemas.microsoft.com/office/drawing/2014/main" id="{F0C0DBC1-F22E-4BED-BD47-B5E6B5DC4770}"/>
              </a:ext>
            </a:extLst>
          </p:cNvPr>
          <p:cNvSpPr txBox="1">
            <a:spLocks/>
          </p:cNvSpPr>
          <p:nvPr/>
        </p:nvSpPr>
        <p:spPr>
          <a:xfrm>
            <a:off x="668655" y="774529"/>
            <a:ext cx="10214413" cy="1074872"/>
          </a:xfrm>
          <a:prstGeom prst="rect">
            <a:avLst/>
          </a:prstGeom>
        </p:spPr>
        <p:txBody>
          <a:bodyPr>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r>
              <a:rPr lang="en-GB" sz="4800" kern="0" spc="-127" dirty="0">
                <a:solidFill>
                  <a:srgbClr val="333399"/>
                </a:solidFill>
                <a:latin typeface="Century Gothic" panose="020B0502020202020204" pitchFamily="34" charset="0"/>
              </a:rPr>
              <a:t>Stakeholder Engagement Model</a:t>
            </a:r>
            <a:br>
              <a:rPr lang="en-GB" sz="4800" kern="0" spc="-127" dirty="0">
                <a:solidFill>
                  <a:srgbClr val="333399"/>
                </a:solidFill>
                <a:latin typeface="Century Gothic" panose="020B0502020202020204" pitchFamily="34" charset="0"/>
              </a:rPr>
            </a:br>
            <a:endParaRPr lang="en-GB" sz="4800" kern="0" spc="-127" dirty="0">
              <a:solidFill>
                <a:srgbClr val="333399"/>
              </a:solidFill>
              <a:latin typeface="Century Gothic" panose="020B0502020202020204" pitchFamily="34" charset="0"/>
            </a:endParaRPr>
          </a:p>
        </p:txBody>
      </p:sp>
      <p:pic>
        <p:nvPicPr>
          <p:cNvPr id="6" name="Picture 5">
            <a:extLst>
              <a:ext uri="{FF2B5EF4-FFF2-40B4-BE49-F238E27FC236}">
                <a16:creationId xmlns:a16="http://schemas.microsoft.com/office/drawing/2014/main" id="{C0A69AF6-B685-457F-8577-82D13E8F9528}"/>
              </a:ext>
            </a:extLst>
          </p:cNvPr>
          <p:cNvPicPr>
            <a:picLocks noChangeAspect="1"/>
          </p:cNvPicPr>
          <p:nvPr/>
        </p:nvPicPr>
        <p:blipFill>
          <a:blip r:embed="rId3"/>
          <a:stretch>
            <a:fillRect/>
          </a:stretch>
        </p:blipFill>
        <p:spPr>
          <a:xfrm>
            <a:off x="342002" y="4686300"/>
            <a:ext cx="14307995" cy="3711520"/>
          </a:xfrm>
          <a:prstGeom prst="rect">
            <a:avLst/>
          </a:prstGeom>
        </p:spPr>
      </p:pic>
      <p:sp>
        <p:nvSpPr>
          <p:cNvPr id="8" name="Content Placeholder 2">
            <a:extLst>
              <a:ext uri="{FF2B5EF4-FFF2-40B4-BE49-F238E27FC236}">
                <a16:creationId xmlns:a16="http://schemas.microsoft.com/office/drawing/2014/main" id="{AB8AF802-C666-4BB7-BE1B-DBC199F66246}"/>
              </a:ext>
            </a:extLst>
          </p:cNvPr>
          <p:cNvSpPr txBox="1">
            <a:spLocks/>
          </p:cNvSpPr>
          <p:nvPr/>
        </p:nvSpPr>
        <p:spPr>
          <a:xfrm>
            <a:off x="674097" y="2019300"/>
            <a:ext cx="14307995" cy="6781800"/>
          </a:xfrm>
          <a:prstGeom prst="rect">
            <a:avLst/>
          </a:prstGeom>
        </p:spPr>
        <p:txBody>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algn="just" defTabSz="1828754">
              <a:lnSpc>
                <a:spcPct val="150000"/>
              </a:lnSpc>
              <a:spcBef>
                <a:spcPts val="3375"/>
              </a:spcBef>
              <a:buNone/>
            </a:pPr>
            <a:r>
              <a:rPr lang="en-GB" sz="2700" kern="0" dirty="0">
                <a:latin typeface="Century Gothic" panose="020B0502020202020204" pitchFamily="34" charset="0"/>
              </a:rPr>
              <a:t>Table below illustrates the template, which was compiled by each national team. This exercise facilitated significant alignment, initially within the national research teams and subsequently across international teams.</a:t>
            </a:r>
          </a:p>
        </p:txBody>
      </p:sp>
    </p:spTree>
    <p:extLst>
      <p:ext uri="{BB962C8B-B14F-4D97-AF65-F5344CB8AC3E}">
        <p14:creationId xmlns:p14="http://schemas.microsoft.com/office/powerpoint/2010/main" val="275193787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0C0DBC1-F22E-4BED-BD47-B5E6B5DC4770}"/>
              </a:ext>
            </a:extLst>
          </p:cNvPr>
          <p:cNvSpPr txBox="1">
            <a:spLocks/>
          </p:cNvSpPr>
          <p:nvPr/>
        </p:nvSpPr>
        <p:spPr>
          <a:xfrm>
            <a:off x="838200" y="671757"/>
            <a:ext cx="10439400" cy="1256798"/>
          </a:xfrm>
          <a:prstGeom prst="rect">
            <a:avLst/>
          </a:prstGeom>
        </p:spPr>
        <p:txBody>
          <a:bodyPr>
            <a:normAutofit fontScale="97500"/>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r>
              <a:rPr lang="en-GB" sz="4900" kern="0" spc="-127" dirty="0">
                <a:solidFill>
                  <a:srgbClr val="333399"/>
                </a:solidFill>
                <a:latin typeface="Century Gothic" panose="020B0502020202020204" pitchFamily="34" charset="0"/>
              </a:rPr>
              <a:t>Stakeholder Engagement Model</a:t>
            </a:r>
            <a:br>
              <a:rPr lang="en-GB" sz="3600" kern="0" spc="-127" dirty="0">
                <a:solidFill>
                  <a:srgbClr val="333399"/>
                </a:solidFill>
                <a:latin typeface="Century Gothic" panose="020B0502020202020204" pitchFamily="34" charset="0"/>
              </a:rPr>
            </a:br>
            <a:endParaRPr lang="en-GB" sz="3600" kern="0" spc="-127" dirty="0">
              <a:solidFill>
                <a:srgbClr val="333399"/>
              </a:solidFill>
              <a:latin typeface="Century Gothic" panose="020B0502020202020204" pitchFamily="34" charset="0"/>
            </a:endParaRPr>
          </a:p>
        </p:txBody>
      </p:sp>
      <p:sp>
        <p:nvSpPr>
          <p:cNvPr id="8" name="Content Placeholder 2">
            <a:extLst>
              <a:ext uri="{FF2B5EF4-FFF2-40B4-BE49-F238E27FC236}">
                <a16:creationId xmlns:a16="http://schemas.microsoft.com/office/drawing/2014/main" id="{AB8AF802-C666-4BB7-BE1B-DBC199F66246}"/>
              </a:ext>
            </a:extLst>
          </p:cNvPr>
          <p:cNvSpPr txBox="1">
            <a:spLocks/>
          </p:cNvSpPr>
          <p:nvPr/>
        </p:nvSpPr>
        <p:spPr>
          <a:xfrm>
            <a:off x="517669" y="1879996"/>
            <a:ext cx="17216719" cy="6527007"/>
          </a:xfrm>
          <a:prstGeom prst="rect">
            <a:avLst/>
          </a:prstGeom>
        </p:spPr>
        <p:txBody>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defTabSz="1828754">
              <a:spcBef>
                <a:spcPts val="3375"/>
              </a:spcBef>
              <a:buNone/>
            </a:pPr>
            <a:r>
              <a:rPr lang="en-GB" sz="2400" kern="0" dirty="0">
                <a:latin typeface="Century Gothic" panose="020B0502020202020204" pitchFamily="34" charset="0"/>
              </a:rPr>
              <a:t>For the sake of clarification, table below presents the labels and dimensions used in the stakeholder engagement model</a:t>
            </a:r>
          </a:p>
        </p:txBody>
      </p:sp>
      <p:pic>
        <p:nvPicPr>
          <p:cNvPr id="7" name="Content Placeholder 3">
            <a:extLst>
              <a:ext uri="{FF2B5EF4-FFF2-40B4-BE49-F238E27FC236}">
                <a16:creationId xmlns:a16="http://schemas.microsoft.com/office/drawing/2014/main" id="{ECF044A5-FA17-4086-81D0-211F58A4224E}"/>
              </a:ext>
            </a:extLst>
          </p:cNvPr>
          <p:cNvPicPr>
            <a:picLocks noChangeAspect="1"/>
          </p:cNvPicPr>
          <p:nvPr/>
        </p:nvPicPr>
        <p:blipFill>
          <a:blip r:embed="rId2"/>
          <a:stretch>
            <a:fillRect/>
          </a:stretch>
        </p:blipFill>
        <p:spPr>
          <a:xfrm>
            <a:off x="452973" y="2781300"/>
            <a:ext cx="17281415" cy="7315200"/>
          </a:xfrm>
          <a:prstGeom prst="rect">
            <a:avLst/>
          </a:prstGeom>
        </p:spPr>
      </p:pic>
    </p:spTree>
    <p:extLst>
      <p:ext uri="{BB962C8B-B14F-4D97-AF65-F5344CB8AC3E}">
        <p14:creationId xmlns:p14="http://schemas.microsoft.com/office/powerpoint/2010/main" val="279143253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B36C5-3B14-45BC-B032-4D4134FA9610}"/>
              </a:ext>
            </a:extLst>
          </p:cNvPr>
          <p:cNvPicPr>
            <a:picLocks noChangeAspect="1"/>
          </p:cNvPicPr>
          <p:nvPr/>
        </p:nvPicPr>
        <p:blipFill rotWithShape="1">
          <a:blip r:embed="rId2"/>
          <a:srcRect l="66397" r="2831"/>
          <a:stretch/>
        </p:blipFill>
        <p:spPr>
          <a:xfrm>
            <a:off x="14681627" y="0"/>
            <a:ext cx="3606373" cy="10287000"/>
          </a:xfrm>
          <a:prstGeom prst="rect">
            <a:avLst/>
          </a:prstGeom>
        </p:spPr>
      </p:pic>
      <p:sp>
        <p:nvSpPr>
          <p:cNvPr id="5" name="Title 1">
            <a:extLst>
              <a:ext uri="{FF2B5EF4-FFF2-40B4-BE49-F238E27FC236}">
                <a16:creationId xmlns:a16="http://schemas.microsoft.com/office/drawing/2014/main" id="{F0C0DBC1-F22E-4BED-BD47-B5E6B5DC4770}"/>
              </a:ext>
            </a:extLst>
          </p:cNvPr>
          <p:cNvSpPr txBox="1">
            <a:spLocks/>
          </p:cNvSpPr>
          <p:nvPr/>
        </p:nvSpPr>
        <p:spPr>
          <a:xfrm>
            <a:off x="651402" y="852325"/>
            <a:ext cx="13688567" cy="1074872"/>
          </a:xfrm>
          <a:prstGeom prst="rect">
            <a:avLst/>
          </a:prstGeom>
        </p:spPr>
        <p:txBody>
          <a:bodyPr>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r>
              <a:rPr lang="en-GB" sz="4800" kern="0" spc="-127" dirty="0">
                <a:solidFill>
                  <a:srgbClr val="333399"/>
                </a:solidFill>
                <a:latin typeface="Century Gothic" panose="020B0502020202020204" pitchFamily="34" charset="0"/>
              </a:rPr>
              <a:t>Stakeholder Engagement Model - Synthesis</a:t>
            </a:r>
            <a:br>
              <a:rPr lang="en-GB" sz="4800" kern="0" spc="-127" dirty="0">
                <a:solidFill>
                  <a:srgbClr val="333399"/>
                </a:solidFill>
                <a:latin typeface="Century Gothic" panose="020B0502020202020204" pitchFamily="34" charset="0"/>
              </a:rPr>
            </a:br>
            <a:endParaRPr lang="en-GB" sz="4800" kern="0" spc="-127" dirty="0">
              <a:solidFill>
                <a:srgbClr val="333399"/>
              </a:solidFill>
              <a:latin typeface="Century Gothic" panose="020B0502020202020204" pitchFamily="34" charset="0"/>
            </a:endParaRPr>
          </a:p>
        </p:txBody>
      </p:sp>
      <p:sp>
        <p:nvSpPr>
          <p:cNvPr id="8" name="Content Placeholder 2">
            <a:extLst>
              <a:ext uri="{FF2B5EF4-FFF2-40B4-BE49-F238E27FC236}">
                <a16:creationId xmlns:a16="http://schemas.microsoft.com/office/drawing/2014/main" id="{AB8AF802-C666-4BB7-BE1B-DBC199F66246}"/>
              </a:ext>
            </a:extLst>
          </p:cNvPr>
          <p:cNvSpPr txBox="1">
            <a:spLocks/>
          </p:cNvSpPr>
          <p:nvPr/>
        </p:nvSpPr>
        <p:spPr>
          <a:xfrm>
            <a:off x="668655" y="2459837"/>
            <a:ext cx="13150215" cy="6527007"/>
          </a:xfrm>
          <a:prstGeom prst="rect">
            <a:avLst/>
          </a:prstGeom>
        </p:spPr>
        <p:txBody>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defTabSz="1828754">
              <a:spcBef>
                <a:spcPts val="3375"/>
              </a:spcBef>
              <a:buNone/>
            </a:pPr>
            <a:endParaRPr lang="en-GB" sz="2400" kern="0" dirty="0">
              <a:latin typeface="Century Gothic" panose="020B0502020202020204" pitchFamily="34" charset="0"/>
            </a:endParaRPr>
          </a:p>
        </p:txBody>
      </p:sp>
      <p:pic>
        <p:nvPicPr>
          <p:cNvPr id="9" name="Content Placeholder 3">
            <a:extLst>
              <a:ext uri="{FF2B5EF4-FFF2-40B4-BE49-F238E27FC236}">
                <a16:creationId xmlns:a16="http://schemas.microsoft.com/office/drawing/2014/main" id="{F0838D90-FD16-41E5-9D1E-BEC205B873DB}"/>
              </a:ext>
            </a:extLst>
          </p:cNvPr>
          <p:cNvPicPr>
            <a:picLocks noChangeAspect="1"/>
          </p:cNvPicPr>
          <p:nvPr/>
        </p:nvPicPr>
        <p:blipFill>
          <a:blip r:embed="rId3"/>
          <a:stretch>
            <a:fillRect/>
          </a:stretch>
        </p:blipFill>
        <p:spPr>
          <a:xfrm>
            <a:off x="147554" y="2427180"/>
            <a:ext cx="14192415" cy="5140245"/>
          </a:xfrm>
          <a:prstGeom prst="rect">
            <a:avLst/>
          </a:prstGeom>
        </p:spPr>
      </p:pic>
    </p:spTree>
    <p:extLst>
      <p:ext uri="{BB962C8B-B14F-4D97-AF65-F5344CB8AC3E}">
        <p14:creationId xmlns:p14="http://schemas.microsoft.com/office/powerpoint/2010/main" val="78987364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Image"/>
          <p:cNvSpPr/>
          <p:nvPr/>
        </p:nvSpPr>
        <p:spPr>
          <a:xfrm>
            <a:off x="21566" y="-419100"/>
            <a:ext cx="18288001" cy="11562512"/>
          </a:xfrm>
          <a:custGeom>
            <a:avLst/>
            <a:gdLst/>
            <a:ahLst/>
            <a:cxnLst/>
            <a:rect l="l" t="t" r="r" b="b"/>
            <a:pathLst>
              <a:path w="18288001" h="10866004">
                <a:moveTo>
                  <a:pt x="0" y="0"/>
                </a:moveTo>
                <a:lnTo>
                  <a:pt x="18288001" y="0"/>
                </a:lnTo>
                <a:lnTo>
                  <a:pt x="18288001" y="10866004"/>
                </a:lnTo>
                <a:lnTo>
                  <a:pt x="0" y="10866004"/>
                </a:lnTo>
                <a:lnTo>
                  <a:pt x="0" y="0"/>
                </a:lnTo>
                <a:close/>
              </a:path>
            </a:pathLst>
          </a:custGeom>
          <a:blipFill>
            <a:blip r:embed="rId3"/>
            <a:stretch>
              <a:fillRect r="-26"/>
            </a:stretch>
          </a:blipFill>
        </p:spPr>
      </p:sp>
      <p:grpSp>
        <p:nvGrpSpPr>
          <p:cNvPr id="3" name="Group 3"/>
          <p:cNvGrpSpPr/>
          <p:nvPr/>
        </p:nvGrpSpPr>
        <p:grpSpPr>
          <a:xfrm>
            <a:off x="304800" y="58750"/>
            <a:ext cx="19013876" cy="3332205"/>
            <a:chOff x="-443288" y="0"/>
            <a:chExt cx="25351836" cy="4442940"/>
          </a:xfrm>
        </p:grpSpPr>
        <p:sp>
          <p:nvSpPr>
            <p:cNvPr id="4" name="Freeform 4"/>
            <p:cNvSpPr/>
            <p:nvPr/>
          </p:nvSpPr>
          <p:spPr>
            <a:xfrm>
              <a:off x="0" y="0"/>
              <a:ext cx="24908548" cy="4442940"/>
            </a:xfrm>
            <a:custGeom>
              <a:avLst/>
              <a:gdLst/>
              <a:ahLst/>
              <a:cxnLst/>
              <a:rect l="l" t="t" r="r" b="b"/>
              <a:pathLst>
                <a:path w="24908548" h="4442940">
                  <a:moveTo>
                    <a:pt x="0" y="0"/>
                  </a:moveTo>
                  <a:lnTo>
                    <a:pt x="24908548" y="0"/>
                  </a:lnTo>
                  <a:lnTo>
                    <a:pt x="24908548" y="4442940"/>
                  </a:lnTo>
                  <a:lnTo>
                    <a:pt x="0" y="4442940"/>
                  </a:lnTo>
                  <a:close/>
                </a:path>
              </a:pathLst>
            </a:custGeom>
          </p:spPr>
        </p:sp>
        <p:sp>
          <p:nvSpPr>
            <p:cNvPr id="5" name="TextBox 5"/>
            <p:cNvSpPr txBox="1"/>
            <p:nvPr/>
          </p:nvSpPr>
          <p:spPr>
            <a:xfrm>
              <a:off x="-443288" y="1677983"/>
              <a:ext cx="25351836" cy="2279649"/>
            </a:xfrm>
            <a:prstGeom prst="rect">
              <a:avLst/>
            </a:prstGeom>
          </p:spPr>
          <p:txBody>
            <a:bodyPr lIns="0" tIns="0" rIns="0" bIns="0" rtlCol="0" anchor="b"/>
            <a:lstStyle/>
            <a:p>
              <a:pPr algn="l">
                <a:lnSpc>
                  <a:spcPts val="5375"/>
                </a:lnSpc>
              </a:pPr>
              <a:r>
                <a:rPr lang="en-GB" sz="6399" b="1" dirty="0">
                  <a:solidFill>
                    <a:srgbClr val="FFFFFF"/>
                  </a:solidFill>
                  <a:latin typeface="Helvetica World Bold"/>
                  <a:ea typeface="Helvetica World Bold"/>
                  <a:cs typeface="Helvetica World Bold"/>
                  <a:sym typeface="Helvetica World Bold"/>
                </a:rPr>
                <a:t>Identify perceptions, barriers and</a:t>
              </a:r>
            </a:p>
            <a:p>
              <a:pPr algn="l">
                <a:lnSpc>
                  <a:spcPts val="5375"/>
                </a:lnSpc>
              </a:pPr>
              <a:r>
                <a:rPr lang="en-GB" sz="6399" b="1" dirty="0">
                  <a:solidFill>
                    <a:srgbClr val="FFFFFF"/>
                  </a:solidFill>
                  <a:latin typeface="Helvetica World Bold"/>
                  <a:ea typeface="Helvetica World Bold"/>
                  <a:cs typeface="Helvetica World Bold"/>
                  <a:sym typeface="Helvetica World Bold"/>
                </a:rPr>
                <a:t> determinants of main stakeholders: </a:t>
              </a:r>
            </a:p>
            <a:p>
              <a:pPr algn="l">
                <a:lnSpc>
                  <a:spcPts val="5375"/>
                </a:lnSpc>
              </a:pPr>
              <a:r>
                <a:rPr lang="en-GB" sz="5400" b="1" dirty="0">
                  <a:solidFill>
                    <a:srgbClr val="FFFFFF"/>
                  </a:solidFill>
                  <a:latin typeface="Helvetica World Bold"/>
                  <a:ea typeface="Helvetica World Bold"/>
                  <a:cs typeface="Helvetica World Bold"/>
                  <a:sym typeface="Helvetica World Bold"/>
                </a:rPr>
                <a:t>Data collections and analysis</a:t>
              </a:r>
              <a:endParaRPr lang="en-US" sz="5400" b="1" dirty="0">
                <a:solidFill>
                  <a:srgbClr val="FFFFFF"/>
                </a:solidFill>
                <a:latin typeface="Helvetica World Bold"/>
                <a:ea typeface="Helvetica World Bold"/>
                <a:cs typeface="Helvetica World Bold"/>
                <a:sym typeface="Helvetica World Bold"/>
              </a:endParaRPr>
            </a:p>
          </p:txBody>
        </p:sp>
      </p:grpSp>
      <p:sp>
        <p:nvSpPr>
          <p:cNvPr id="6" name="Freeform 6" descr="Image"/>
          <p:cNvSpPr/>
          <p:nvPr/>
        </p:nvSpPr>
        <p:spPr>
          <a:xfrm>
            <a:off x="11658600" y="2640817"/>
            <a:ext cx="3513681" cy="772314"/>
          </a:xfrm>
          <a:custGeom>
            <a:avLst/>
            <a:gdLst/>
            <a:ahLst/>
            <a:cxnLst/>
            <a:rect l="l" t="t" r="r" b="b"/>
            <a:pathLst>
              <a:path w="3513681" h="772314">
                <a:moveTo>
                  <a:pt x="0" y="0"/>
                </a:moveTo>
                <a:lnTo>
                  <a:pt x="3513681" y="0"/>
                </a:lnTo>
                <a:lnTo>
                  <a:pt x="3513681" y="772314"/>
                </a:lnTo>
                <a:lnTo>
                  <a:pt x="0" y="772314"/>
                </a:lnTo>
                <a:lnTo>
                  <a:pt x="0" y="0"/>
                </a:lnTo>
                <a:close/>
              </a:path>
            </a:pathLst>
          </a:custGeom>
          <a:blipFill>
            <a:blip r:embed="rId4"/>
            <a:stretch>
              <a:fillRect b="-343"/>
            </a:stretch>
          </a:blipFill>
        </p:spPr>
      </p:sp>
      <p:sp>
        <p:nvSpPr>
          <p:cNvPr id="11" name="Freeform 11"/>
          <p:cNvSpPr/>
          <p:nvPr/>
        </p:nvSpPr>
        <p:spPr>
          <a:xfrm>
            <a:off x="0" y="9509901"/>
            <a:ext cx="18288000" cy="637770"/>
          </a:xfrm>
          <a:custGeom>
            <a:avLst/>
            <a:gdLst/>
            <a:ahLst/>
            <a:cxnLst/>
            <a:rect l="l" t="t" r="r" b="b"/>
            <a:pathLst>
              <a:path w="24384000" h="850360">
                <a:moveTo>
                  <a:pt x="0" y="0"/>
                </a:moveTo>
                <a:lnTo>
                  <a:pt x="24384000" y="0"/>
                </a:lnTo>
                <a:lnTo>
                  <a:pt x="24384000" y="850360"/>
                </a:lnTo>
                <a:lnTo>
                  <a:pt x="0" y="850360"/>
                </a:lnTo>
                <a:close/>
              </a:path>
            </a:pathLst>
          </a:custGeom>
        </p:spPr>
      </p:sp>
    </p:spTree>
    <p:extLst>
      <p:ext uri="{BB962C8B-B14F-4D97-AF65-F5344CB8AC3E}">
        <p14:creationId xmlns:p14="http://schemas.microsoft.com/office/powerpoint/2010/main" val="411150797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Image"/>
          <p:cNvSpPr/>
          <p:nvPr/>
        </p:nvSpPr>
        <p:spPr>
          <a:xfrm>
            <a:off x="-37382" y="-266700"/>
            <a:ext cx="18288001" cy="11562512"/>
          </a:xfrm>
          <a:custGeom>
            <a:avLst/>
            <a:gdLst/>
            <a:ahLst/>
            <a:cxnLst/>
            <a:rect l="l" t="t" r="r" b="b"/>
            <a:pathLst>
              <a:path w="18288001" h="10866004">
                <a:moveTo>
                  <a:pt x="0" y="0"/>
                </a:moveTo>
                <a:lnTo>
                  <a:pt x="18288001" y="0"/>
                </a:lnTo>
                <a:lnTo>
                  <a:pt x="18288001" y="10866004"/>
                </a:lnTo>
                <a:lnTo>
                  <a:pt x="0" y="10866004"/>
                </a:lnTo>
                <a:lnTo>
                  <a:pt x="0" y="0"/>
                </a:lnTo>
                <a:close/>
              </a:path>
            </a:pathLst>
          </a:custGeom>
          <a:blipFill>
            <a:blip r:embed="rId3"/>
            <a:stretch>
              <a:fillRect r="-26"/>
            </a:stretch>
          </a:blipFill>
        </p:spPr>
      </p:sp>
      <p:grpSp>
        <p:nvGrpSpPr>
          <p:cNvPr id="3" name="Group 3"/>
          <p:cNvGrpSpPr/>
          <p:nvPr/>
        </p:nvGrpSpPr>
        <p:grpSpPr>
          <a:xfrm>
            <a:off x="304800" y="58750"/>
            <a:ext cx="19013876" cy="3332205"/>
            <a:chOff x="-443288" y="0"/>
            <a:chExt cx="25351836" cy="4442940"/>
          </a:xfrm>
        </p:grpSpPr>
        <p:sp>
          <p:nvSpPr>
            <p:cNvPr id="4" name="Freeform 4"/>
            <p:cNvSpPr/>
            <p:nvPr/>
          </p:nvSpPr>
          <p:spPr>
            <a:xfrm>
              <a:off x="0" y="0"/>
              <a:ext cx="24908548" cy="4442940"/>
            </a:xfrm>
            <a:custGeom>
              <a:avLst/>
              <a:gdLst/>
              <a:ahLst/>
              <a:cxnLst/>
              <a:rect l="l" t="t" r="r" b="b"/>
              <a:pathLst>
                <a:path w="24908548" h="4442940">
                  <a:moveTo>
                    <a:pt x="0" y="0"/>
                  </a:moveTo>
                  <a:lnTo>
                    <a:pt x="24908548" y="0"/>
                  </a:lnTo>
                  <a:lnTo>
                    <a:pt x="24908548" y="4442940"/>
                  </a:lnTo>
                  <a:lnTo>
                    <a:pt x="0" y="4442940"/>
                  </a:lnTo>
                  <a:close/>
                </a:path>
              </a:pathLst>
            </a:custGeom>
          </p:spPr>
        </p:sp>
        <p:sp>
          <p:nvSpPr>
            <p:cNvPr id="5" name="TextBox 5"/>
            <p:cNvSpPr txBox="1"/>
            <p:nvPr/>
          </p:nvSpPr>
          <p:spPr>
            <a:xfrm>
              <a:off x="-443288" y="1677983"/>
              <a:ext cx="25351836" cy="2279649"/>
            </a:xfrm>
            <a:prstGeom prst="rect">
              <a:avLst/>
            </a:prstGeom>
          </p:spPr>
          <p:txBody>
            <a:bodyPr lIns="0" tIns="0" rIns="0" bIns="0" rtlCol="0" anchor="b"/>
            <a:lstStyle/>
            <a:p>
              <a:pPr algn="l">
                <a:lnSpc>
                  <a:spcPts val="5375"/>
                </a:lnSpc>
              </a:pPr>
              <a:r>
                <a:rPr lang="en-GB" sz="6399" b="1" dirty="0">
                  <a:solidFill>
                    <a:srgbClr val="FFFFFF"/>
                  </a:solidFill>
                  <a:latin typeface="Helvetica World Bold"/>
                  <a:ea typeface="Helvetica World Bold"/>
                  <a:cs typeface="Helvetica World Bold"/>
                  <a:sym typeface="Helvetica World Bold"/>
                </a:rPr>
                <a:t>SURVEY RESULTS</a:t>
              </a:r>
              <a:endParaRPr lang="en-US" sz="6399" b="1" dirty="0">
                <a:solidFill>
                  <a:srgbClr val="FFFFFF"/>
                </a:solidFill>
                <a:latin typeface="Helvetica World Bold"/>
                <a:ea typeface="Helvetica World Bold"/>
                <a:cs typeface="Helvetica World Bold"/>
                <a:sym typeface="Helvetica World Bold"/>
              </a:endParaRPr>
            </a:p>
          </p:txBody>
        </p:sp>
      </p:grpSp>
      <p:sp>
        <p:nvSpPr>
          <p:cNvPr id="6" name="Freeform 6" descr="Image"/>
          <p:cNvSpPr/>
          <p:nvPr/>
        </p:nvSpPr>
        <p:spPr>
          <a:xfrm>
            <a:off x="10744200" y="2197087"/>
            <a:ext cx="3513681" cy="772314"/>
          </a:xfrm>
          <a:custGeom>
            <a:avLst/>
            <a:gdLst/>
            <a:ahLst/>
            <a:cxnLst/>
            <a:rect l="l" t="t" r="r" b="b"/>
            <a:pathLst>
              <a:path w="3513681" h="772314">
                <a:moveTo>
                  <a:pt x="0" y="0"/>
                </a:moveTo>
                <a:lnTo>
                  <a:pt x="3513681" y="0"/>
                </a:lnTo>
                <a:lnTo>
                  <a:pt x="3513681" y="772314"/>
                </a:lnTo>
                <a:lnTo>
                  <a:pt x="0" y="772314"/>
                </a:lnTo>
                <a:lnTo>
                  <a:pt x="0" y="0"/>
                </a:lnTo>
                <a:close/>
              </a:path>
            </a:pathLst>
          </a:custGeom>
          <a:blipFill>
            <a:blip r:embed="rId4"/>
            <a:stretch>
              <a:fillRect b="-343"/>
            </a:stretch>
          </a:blipFill>
        </p:spPr>
      </p:sp>
      <p:sp>
        <p:nvSpPr>
          <p:cNvPr id="11" name="Freeform 11"/>
          <p:cNvSpPr/>
          <p:nvPr/>
        </p:nvSpPr>
        <p:spPr>
          <a:xfrm>
            <a:off x="0" y="9509901"/>
            <a:ext cx="18288000" cy="637770"/>
          </a:xfrm>
          <a:custGeom>
            <a:avLst/>
            <a:gdLst/>
            <a:ahLst/>
            <a:cxnLst/>
            <a:rect l="l" t="t" r="r" b="b"/>
            <a:pathLst>
              <a:path w="24384000" h="850360">
                <a:moveTo>
                  <a:pt x="0" y="0"/>
                </a:moveTo>
                <a:lnTo>
                  <a:pt x="24384000" y="0"/>
                </a:lnTo>
                <a:lnTo>
                  <a:pt x="24384000" y="850360"/>
                </a:lnTo>
                <a:lnTo>
                  <a:pt x="0" y="850360"/>
                </a:lnTo>
                <a:close/>
              </a:path>
            </a:pathLst>
          </a:custGeom>
        </p:spPr>
      </p:sp>
    </p:spTree>
    <p:extLst>
      <p:ext uri="{BB962C8B-B14F-4D97-AF65-F5344CB8AC3E}">
        <p14:creationId xmlns:p14="http://schemas.microsoft.com/office/powerpoint/2010/main" val="106777956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375FF1-2434-4DDE-98CB-58F81EF1F7A4}"/>
              </a:ext>
            </a:extLst>
          </p:cNvPr>
          <p:cNvPicPr>
            <a:picLocks noChangeAspect="1"/>
          </p:cNvPicPr>
          <p:nvPr/>
        </p:nvPicPr>
        <p:blipFill rotWithShape="1">
          <a:blip r:embed="rId2"/>
          <a:srcRect l="59458"/>
          <a:stretch/>
        </p:blipFill>
        <p:spPr>
          <a:xfrm>
            <a:off x="14554200" y="0"/>
            <a:ext cx="3733800" cy="10287000"/>
          </a:xfrm>
          <a:prstGeom prst="rect">
            <a:avLst/>
          </a:prstGeom>
        </p:spPr>
      </p:pic>
      <p:sp>
        <p:nvSpPr>
          <p:cNvPr id="5" name="Content Placeholder 2">
            <a:extLst>
              <a:ext uri="{FF2B5EF4-FFF2-40B4-BE49-F238E27FC236}">
                <a16:creationId xmlns:a16="http://schemas.microsoft.com/office/drawing/2014/main" id="{1ED2FB16-C8D9-4910-A0DF-CEA023836DF5}"/>
              </a:ext>
            </a:extLst>
          </p:cNvPr>
          <p:cNvSpPr txBox="1">
            <a:spLocks/>
          </p:cNvSpPr>
          <p:nvPr/>
        </p:nvSpPr>
        <p:spPr>
          <a:xfrm>
            <a:off x="228600" y="1638300"/>
            <a:ext cx="13944600" cy="6324600"/>
          </a:xfrm>
          <a:prstGeom prst="rect">
            <a:avLst/>
          </a:prstGeom>
        </p:spPr>
        <p:txBody>
          <a:bodyPr>
            <a:noAutofit/>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457200" indent="-457200" algn="just" defTabSz="1828754">
              <a:lnSpc>
                <a:spcPct val="170000"/>
              </a:lnSpc>
              <a:spcBef>
                <a:spcPts val="3375"/>
              </a:spcBef>
              <a:buFont typeface="Courier New" panose="02070309020205020404" pitchFamily="49" charset="0"/>
              <a:buChar char="o"/>
            </a:pPr>
            <a:r>
              <a:rPr lang="en-GB" sz="3200" kern="0" dirty="0">
                <a:latin typeface="Century Gothic" panose="020B0502020202020204" pitchFamily="34" charset="0"/>
              </a:rPr>
              <a:t>There is a gap in the literature - </a:t>
            </a:r>
            <a:r>
              <a:rPr lang="en-GB" sz="3200" b="1" kern="0" dirty="0">
                <a:solidFill>
                  <a:srgbClr val="FF644E">
                    <a:lumMod val="75000"/>
                  </a:srgbClr>
                </a:solidFill>
                <a:latin typeface="Century Gothic" panose="020B0502020202020204" pitchFamily="34" charset="0"/>
              </a:rPr>
              <a:t>multiple stakeholder perspectives</a:t>
            </a:r>
            <a:r>
              <a:rPr lang="en-GB" sz="3200" b="1" kern="0" dirty="0">
                <a:latin typeface="Century Gothic" panose="020B0502020202020204" pitchFamily="34" charset="0"/>
              </a:rPr>
              <a:t> </a:t>
            </a:r>
            <a:r>
              <a:rPr lang="en-GB" sz="3200" kern="0" dirty="0">
                <a:latin typeface="Century Gothic" panose="020B0502020202020204" pitchFamily="34" charset="0"/>
              </a:rPr>
              <a:t>(consumers, food providers, and decision-makers) </a:t>
            </a:r>
          </a:p>
          <a:p>
            <a:pPr marL="457200" indent="-457200" algn="just" defTabSz="1828754">
              <a:lnSpc>
                <a:spcPct val="170000"/>
              </a:lnSpc>
              <a:spcBef>
                <a:spcPts val="3375"/>
              </a:spcBef>
              <a:buFont typeface="Courier New" panose="02070309020205020404" pitchFamily="49" charset="0"/>
              <a:buChar char="o"/>
            </a:pPr>
            <a:r>
              <a:rPr lang="en-GB" sz="3200" kern="0" dirty="0">
                <a:latin typeface="Century Gothic" panose="020B0502020202020204" pitchFamily="34" charset="0"/>
              </a:rPr>
              <a:t>Different stakeholders call for different engagement designs</a:t>
            </a:r>
            <a:r>
              <a:rPr lang="en-GB" sz="3200" b="1" kern="0" dirty="0">
                <a:solidFill>
                  <a:srgbClr val="FFFFFF"/>
                </a:solidFill>
                <a:latin typeface="Century Gothic" panose="020B0502020202020204" pitchFamily="34" charset="0"/>
              </a:rPr>
              <a:t>, </a:t>
            </a:r>
            <a:r>
              <a:rPr lang="en-GB" sz="3200" b="1" kern="0" dirty="0">
                <a:solidFill>
                  <a:srgbClr val="FF0000"/>
                </a:solidFill>
                <a:latin typeface="Century Gothic" panose="020B0502020202020204" pitchFamily="34" charset="0"/>
              </a:rPr>
              <a:t>crossing the social marketing framework with the stakeholder engagement model</a:t>
            </a:r>
            <a:r>
              <a:rPr lang="en-GB" sz="3200" kern="0" dirty="0">
                <a:latin typeface="Century Gothic" panose="020B0502020202020204" pitchFamily="34" charset="0"/>
              </a:rPr>
              <a:t>, provides a solid basis to understand how to engage key stakeholders in the implementation of </a:t>
            </a:r>
            <a:r>
              <a:rPr lang="en-GB" sz="3200" b="1" kern="0" dirty="0">
                <a:solidFill>
                  <a:srgbClr val="FF0000"/>
                </a:solidFill>
                <a:latin typeface="Century Gothic" panose="020B0502020202020204" pitchFamily="34" charset="0"/>
              </a:rPr>
              <a:t>a program to promote healthy eating on campus.</a:t>
            </a:r>
          </a:p>
        </p:txBody>
      </p:sp>
    </p:spTree>
    <p:extLst>
      <p:ext uri="{BB962C8B-B14F-4D97-AF65-F5344CB8AC3E}">
        <p14:creationId xmlns:p14="http://schemas.microsoft.com/office/powerpoint/2010/main" val="2173024564"/>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F72C7-72DE-D65C-4CD7-2324C90BA969}"/>
              </a:ext>
            </a:extLst>
          </p:cNvPr>
          <p:cNvSpPr>
            <a:spLocks noGrp="1"/>
          </p:cNvSpPr>
          <p:nvPr>
            <p:ph type="title"/>
          </p:nvPr>
        </p:nvSpPr>
        <p:spPr/>
        <p:txBody>
          <a:bodyPr/>
          <a:lstStyle/>
          <a:p>
            <a:endParaRPr lang="en-GB"/>
          </a:p>
        </p:txBody>
      </p:sp>
      <p:pic>
        <p:nvPicPr>
          <p:cNvPr id="5" name="Content Placeholder 4" descr="A blue and white card with blue text&#10;&#10;AI-generated content may be incorrect.">
            <a:extLst>
              <a:ext uri="{FF2B5EF4-FFF2-40B4-BE49-F238E27FC236}">
                <a16:creationId xmlns:a16="http://schemas.microsoft.com/office/drawing/2014/main" id="{903272BD-29EB-BC44-97C2-AA84E01532EF}"/>
              </a:ext>
            </a:extLst>
          </p:cNvPr>
          <p:cNvPicPr>
            <a:picLocks noGrp="1" noChangeAspect="1"/>
          </p:cNvPicPr>
          <p:nvPr>
            <p:ph idx="1"/>
          </p:nvPr>
        </p:nvPicPr>
        <p:blipFill>
          <a:blip r:embed="rId2"/>
          <a:stretch>
            <a:fillRect/>
          </a:stretch>
        </p:blipFill>
        <p:spPr>
          <a:xfrm>
            <a:off x="0" y="0"/>
            <a:ext cx="18247449" cy="10287000"/>
          </a:xfrm>
        </p:spPr>
      </p:pic>
    </p:spTree>
    <p:extLst>
      <p:ext uri="{BB962C8B-B14F-4D97-AF65-F5344CB8AC3E}">
        <p14:creationId xmlns:p14="http://schemas.microsoft.com/office/powerpoint/2010/main" val="3679181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E97C82-5065-3E92-DDF4-E650DEAD0830}"/>
              </a:ext>
            </a:extLst>
          </p:cNvPr>
          <p:cNvSpPr>
            <a:spLocks noGrp="1"/>
          </p:cNvSpPr>
          <p:nvPr>
            <p:ph type="title"/>
          </p:nvPr>
        </p:nvSpPr>
        <p:spPr/>
        <p:txBody>
          <a:bodyPr/>
          <a:lstStyle/>
          <a:p>
            <a:endParaRPr lang="en-GB"/>
          </a:p>
        </p:txBody>
      </p:sp>
      <p:pic>
        <p:nvPicPr>
          <p:cNvPr id="5" name="Content Placeholder 4" descr="A close-up of a watermelon&#10;&#10;AI-generated content may be incorrect.">
            <a:extLst>
              <a:ext uri="{FF2B5EF4-FFF2-40B4-BE49-F238E27FC236}">
                <a16:creationId xmlns:a16="http://schemas.microsoft.com/office/drawing/2014/main" id="{0CC39A3B-B6C0-6776-6A92-4667200C6F1B}"/>
              </a:ext>
            </a:extLst>
          </p:cNvPr>
          <p:cNvPicPr>
            <a:picLocks noGrp="1" noChangeAspect="1"/>
          </p:cNvPicPr>
          <p:nvPr>
            <p:ph idx="1"/>
          </p:nvPr>
        </p:nvPicPr>
        <p:blipFill>
          <a:blip r:embed="rId2"/>
          <a:stretch>
            <a:fillRect/>
          </a:stretch>
        </p:blipFill>
        <p:spPr>
          <a:xfrm>
            <a:off x="0" y="-19361"/>
            <a:ext cx="18288000" cy="10325721"/>
          </a:xfrm>
        </p:spPr>
      </p:pic>
    </p:spTree>
    <p:extLst>
      <p:ext uri="{BB962C8B-B14F-4D97-AF65-F5344CB8AC3E}">
        <p14:creationId xmlns:p14="http://schemas.microsoft.com/office/powerpoint/2010/main" val="30815459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7DA57-E36D-2D9A-1F4D-B6B28B16F54C}"/>
              </a:ext>
            </a:extLst>
          </p:cNvPr>
          <p:cNvSpPr>
            <a:spLocks noGrp="1"/>
          </p:cNvSpPr>
          <p:nvPr>
            <p:ph type="title"/>
          </p:nvPr>
        </p:nvSpPr>
        <p:spPr/>
        <p:txBody>
          <a:bodyPr/>
          <a:lstStyle/>
          <a:p>
            <a:endParaRPr lang="en-GB"/>
          </a:p>
        </p:txBody>
      </p:sp>
      <p:pic>
        <p:nvPicPr>
          <p:cNvPr id="5" name="Content Placeholder 4" descr="A screenshot of a cell phone&#10;&#10;AI-generated content may be incorrect.">
            <a:extLst>
              <a:ext uri="{FF2B5EF4-FFF2-40B4-BE49-F238E27FC236}">
                <a16:creationId xmlns:a16="http://schemas.microsoft.com/office/drawing/2014/main" id="{58AD2437-CAFF-E4FF-811A-9BE692D87D63}"/>
              </a:ext>
            </a:extLst>
          </p:cNvPr>
          <p:cNvPicPr>
            <a:picLocks noGrp="1" noChangeAspect="1"/>
          </p:cNvPicPr>
          <p:nvPr>
            <p:ph idx="1"/>
          </p:nvPr>
        </p:nvPicPr>
        <p:blipFill>
          <a:blip r:embed="rId2"/>
          <a:stretch>
            <a:fillRect/>
          </a:stretch>
        </p:blipFill>
        <p:spPr>
          <a:xfrm>
            <a:off x="-12756" y="0"/>
            <a:ext cx="18300756" cy="10287000"/>
          </a:xfrm>
        </p:spPr>
      </p:pic>
    </p:spTree>
    <p:extLst>
      <p:ext uri="{BB962C8B-B14F-4D97-AF65-F5344CB8AC3E}">
        <p14:creationId xmlns:p14="http://schemas.microsoft.com/office/powerpoint/2010/main" val="26346824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76ABF9-8895-7CD0-75E9-C7AECA907E83}"/>
              </a:ext>
            </a:extLst>
          </p:cNvPr>
          <p:cNvSpPr>
            <a:spLocks noGrp="1"/>
          </p:cNvSpPr>
          <p:nvPr>
            <p:ph type="title"/>
          </p:nvPr>
        </p:nvSpPr>
        <p:spPr/>
        <p:txBody>
          <a:bodyPr/>
          <a:lstStyle/>
          <a:p>
            <a:endParaRPr lang="pt-PT"/>
          </a:p>
        </p:txBody>
      </p:sp>
      <p:sp>
        <p:nvSpPr>
          <p:cNvPr id="3" name="Marcador de Posição de Conteúdo 2">
            <a:extLst>
              <a:ext uri="{FF2B5EF4-FFF2-40B4-BE49-F238E27FC236}">
                <a16:creationId xmlns:a16="http://schemas.microsoft.com/office/drawing/2014/main" id="{CA7A4846-A30F-6470-F206-2C24B31AE418}"/>
              </a:ext>
            </a:extLst>
          </p:cNvPr>
          <p:cNvSpPr>
            <a:spLocks noGrp="1"/>
          </p:cNvSpPr>
          <p:nvPr>
            <p:ph idx="1"/>
          </p:nvPr>
        </p:nvSpPr>
        <p:spPr/>
        <p:txBody>
          <a:bodyPr/>
          <a:lstStyle/>
          <a:p>
            <a:endParaRPr lang="pt-PT"/>
          </a:p>
        </p:txBody>
      </p:sp>
      <p:pic>
        <p:nvPicPr>
          <p:cNvPr id="5" name="Imagem 4">
            <a:extLst>
              <a:ext uri="{FF2B5EF4-FFF2-40B4-BE49-F238E27FC236}">
                <a16:creationId xmlns:a16="http://schemas.microsoft.com/office/drawing/2014/main" id="{38AF6A37-D6A3-99E5-2EF5-827F3DCC750E}"/>
              </a:ext>
            </a:extLst>
          </p:cNvPr>
          <p:cNvPicPr>
            <a:picLocks noChangeAspect="1"/>
          </p:cNvPicPr>
          <p:nvPr/>
        </p:nvPicPr>
        <p:blipFill>
          <a:blip r:embed="rId2"/>
          <a:stretch>
            <a:fillRect/>
          </a:stretch>
        </p:blipFill>
        <p:spPr>
          <a:xfrm>
            <a:off x="700096" y="0"/>
            <a:ext cx="16887809" cy="10235148"/>
          </a:xfrm>
          <a:prstGeom prst="rect">
            <a:avLst/>
          </a:prstGeom>
        </p:spPr>
      </p:pic>
    </p:spTree>
    <p:extLst>
      <p:ext uri="{BB962C8B-B14F-4D97-AF65-F5344CB8AC3E}">
        <p14:creationId xmlns:p14="http://schemas.microsoft.com/office/powerpoint/2010/main" val="33516365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B96BC-BE18-4E8F-BA97-77D5E2376E9B}"/>
              </a:ext>
            </a:extLst>
          </p:cNvPr>
          <p:cNvSpPr>
            <a:spLocks noGrp="1"/>
          </p:cNvSpPr>
          <p:nvPr>
            <p:ph type="title"/>
          </p:nvPr>
        </p:nvSpPr>
        <p:spPr/>
        <p:txBody>
          <a:bodyPr/>
          <a:lstStyle/>
          <a:p>
            <a:endParaRPr lang="en-GB"/>
          </a:p>
        </p:txBody>
      </p:sp>
      <p:pic>
        <p:nvPicPr>
          <p:cNvPr id="5" name="Content Placeholder 4" descr="A graph on a white background&#10;&#10;AI-generated content may be incorrect.">
            <a:extLst>
              <a:ext uri="{FF2B5EF4-FFF2-40B4-BE49-F238E27FC236}">
                <a16:creationId xmlns:a16="http://schemas.microsoft.com/office/drawing/2014/main" id="{8B23686E-FC25-1279-5438-CF006B36F0F6}"/>
              </a:ext>
            </a:extLst>
          </p:cNvPr>
          <p:cNvPicPr>
            <a:picLocks noGrp="1" noChangeAspect="1"/>
          </p:cNvPicPr>
          <p:nvPr>
            <p:ph idx="1"/>
          </p:nvPr>
        </p:nvPicPr>
        <p:blipFill>
          <a:blip r:embed="rId2"/>
          <a:stretch>
            <a:fillRect/>
          </a:stretch>
        </p:blipFill>
        <p:spPr>
          <a:xfrm>
            <a:off x="0" y="-7908"/>
            <a:ext cx="18288000" cy="10266948"/>
          </a:xfrm>
        </p:spPr>
      </p:pic>
    </p:spTree>
    <p:extLst>
      <p:ext uri="{BB962C8B-B14F-4D97-AF65-F5344CB8AC3E}">
        <p14:creationId xmlns:p14="http://schemas.microsoft.com/office/powerpoint/2010/main" val="759323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D111E2-3A72-0ED0-F21D-B708E284E9BC}"/>
              </a:ext>
            </a:extLst>
          </p:cNvPr>
          <p:cNvSpPr>
            <a:spLocks noGrp="1"/>
          </p:cNvSpPr>
          <p:nvPr>
            <p:ph type="title"/>
          </p:nvPr>
        </p:nvSpPr>
        <p:spPr/>
        <p:txBody>
          <a:bodyPr/>
          <a:lstStyle/>
          <a:p>
            <a:endParaRPr lang="en-GB"/>
          </a:p>
        </p:txBody>
      </p:sp>
      <p:pic>
        <p:nvPicPr>
          <p:cNvPr id="5" name="Content Placeholder 4" descr="A graph with colorful bars&#10;&#10;AI-generated content may be incorrect.">
            <a:extLst>
              <a:ext uri="{FF2B5EF4-FFF2-40B4-BE49-F238E27FC236}">
                <a16:creationId xmlns:a16="http://schemas.microsoft.com/office/drawing/2014/main" id="{98DBF4ED-A455-DB9A-51FC-C05820BB7318}"/>
              </a:ext>
            </a:extLst>
          </p:cNvPr>
          <p:cNvPicPr>
            <a:picLocks noGrp="1" noChangeAspect="1"/>
          </p:cNvPicPr>
          <p:nvPr>
            <p:ph idx="1"/>
          </p:nvPr>
        </p:nvPicPr>
        <p:blipFill>
          <a:blip r:embed="rId2"/>
          <a:stretch>
            <a:fillRect/>
          </a:stretch>
        </p:blipFill>
        <p:spPr>
          <a:xfrm>
            <a:off x="0" y="0"/>
            <a:ext cx="18288000" cy="10289865"/>
          </a:xfrm>
        </p:spPr>
      </p:pic>
    </p:spTree>
    <p:extLst>
      <p:ext uri="{BB962C8B-B14F-4D97-AF65-F5344CB8AC3E}">
        <p14:creationId xmlns:p14="http://schemas.microsoft.com/office/powerpoint/2010/main" val="42743095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4574A-A164-07B1-740E-265654B5FD50}"/>
              </a:ext>
            </a:extLst>
          </p:cNvPr>
          <p:cNvSpPr>
            <a:spLocks noGrp="1"/>
          </p:cNvSpPr>
          <p:nvPr>
            <p:ph type="title"/>
          </p:nvPr>
        </p:nvSpPr>
        <p:spPr/>
        <p:txBody>
          <a:bodyPr/>
          <a:lstStyle/>
          <a:p>
            <a:endParaRPr lang="en-GB"/>
          </a:p>
        </p:txBody>
      </p:sp>
      <p:pic>
        <p:nvPicPr>
          <p:cNvPr id="5" name="Content Placeholder 4" descr="A graph of blue bars&#10;&#10;AI-generated content may be incorrect.">
            <a:extLst>
              <a:ext uri="{FF2B5EF4-FFF2-40B4-BE49-F238E27FC236}">
                <a16:creationId xmlns:a16="http://schemas.microsoft.com/office/drawing/2014/main" id="{75FE2896-79A8-8B83-5FE9-E03F4FC6B91A}"/>
              </a:ext>
            </a:extLst>
          </p:cNvPr>
          <p:cNvPicPr>
            <a:picLocks noGrp="1" noChangeAspect="1"/>
          </p:cNvPicPr>
          <p:nvPr>
            <p:ph idx="1"/>
          </p:nvPr>
        </p:nvPicPr>
        <p:blipFill>
          <a:blip r:embed="rId2"/>
          <a:stretch>
            <a:fillRect/>
          </a:stretch>
        </p:blipFill>
        <p:spPr>
          <a:xfrm>
            <a:off x="-10064" y="-28719"/>
            <a:ext cx="18288000" cy="10315719"/>
          </a:xfrm>
        </p:spPr>
      </p:pic>
    </p:spTree>
    <p:extLst>
      <p:ext uri="{BB962C8B-B14F-4D97-AF65-F5344CB8AC3E}">
        <p14:creationId xmlns:p14="http://schemas.microsoft.com/office/powerpoint/2010/main" val="13779314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C8C8E-33F0-1F04-441D-0CF6BE7FCE45}"/>
              </a:ext>
            </a:extLst>
          </p:cNvPr>
          <p:cNvSpPr>
            <a:spLocks noGrp="1"/>
          </p:cNvSpPr>
          <p:nvPr>
            <p:ph type="title"/>
          </p:nvPr>
        </p:nvSpPr>
        <p:spPr/>
        <p:txBody>
          <a:bodyPr/>
          <a:lstStyle/>
          <a:p>
            <a:endParaRPr lang="en-GB"/>
          </a:p>
        </p:txBody>
      </p:sp>
      <p:pic>
        <p:nvPicPr>
          <p:cNvPr id="5" name="Content Placeholder 4" descr="A graph with numbers and text&#10;&#10;AI-generated content may be incorrect.">
            <a:extLst>
              <a:ext uri="{FF2B5EF4-FFF2-40B4-BE49-F238E27FC236}">
                <a16:creationId xmlns:a16="http://schemas.microsoft.com/office/drawing/2014/main" id="{CD6F80EB-DE87-BDB0-44B4-7F9C8C790799}"/>
              </a:ext>
            </a:extLst>
          </p:cNvPr>
          <p:cNvPicPr>
            <a:picLocks noGrp="1" noChangeAspect="1"/>
          </p:cNvPicPr>
          <p:nvPr>
            <p:ph idx="1"/>
          </p:nvPr>
        </p:nvPicPr>
        <p:blipFill>
          <a:blip r:embed="rId2"/>
          <a:stretch>
            <a:fillRect/>
          </a:stretch>
        </p:blipFill>
        <p:spPr>
          <a:xfrm>
            <a:off x="0" y="-190500"/>
            <a:ext cx="18369642" cy="10287000"/>
          </a:xfrm>
        </p:spPr>
      </p:pic>
      <p:sp>
        <p:nvSpPr>
          <p:cNvPr id="4" name="CaixaDeTexto 3">
            <a:extLst>
              <a:ext uri="{FF2B5EF4-FFF2-40B4-BE49-F238E27FC236}">
                <a16:creationId xmlns:a16="http://schemas.microsoft.com/office/drawing/2014/main" id="{312A7376-FF6C-9CE0-3D32-146DF42E912C}"/>
              </a:ext>
            </a:extLst>
          </p:cNvPr>
          <p:cNvSpPr txBox="1"/>
          <p:nvPr/>
        </p:nvSpPr>
        <p:spPr>
          <a:xfrm>
            <a:off x="6324600" y="190500"/>
            <a:ext cx="9377462" cy="18158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2800" b="1" dirty="0">
                <a:latin typeface="Century Gothic" panose="020B0502020202020204" pitchFamily="34" charset="0"/>
              </a:rPr>
              <a:t>All= </a:t>
            </a:r>
            <a:r>
              <a:rPr lang="en-GB" sz="2800" b="1" dirty="0">
                <a:solidFill>
                  <a:schemeClr val="accent6">
                    <a:lumMod val="75000"/>
                  </a:schemeClr>
                </a:solidFill>
                <a:latin typeface="Century Gothic" panose="020B0502020202020204" pitchFamily="34" charset="0"/>
              </a:rPr>
              <a:t>-43,3</a:t>
            </a:r>
          </a:p>
          <a:p>
            <a:pPr algn="ctr"/>
            <a:r>
              <a:rPr lang="en-GB" sz="2800" b="1" dirty="0">
                <a:latin typeface="Century Gothic" panose="020B0502020202020204" pitchFamily="34" charset="0"/>
              </a:rPr>
              <a:t>PT= </a:t>
            </a:r>
            <a:r>
              <a:rPr lang="en-GB" sz="2800" b="1" dirty="0">
                <a:solidFill>
                  <a:schemeClr val="accent6">
                    <a:lumMod val="75000"/>
                  </a:schemeClr>
                </a:solidFill>
                <a:latin typeface="Century Gothic" panose="020B0502020202020204" pitchFamily="34" charset="0"/>
              </a:rPr>
              <a:t>-37,8</a:t>
            </a:r>
          </a:p>
          <a:p>
            <a:pPr algn="ctr"/>
            <a:r>
              <a:rPr lang="en-GB" sz="2800" b="1" dirty="0">
                <a:latin typeface="Century Gothic" panose="020B0502020202020204" pitchFamily="34" charset="0"/>
              </a:rPr>
              <a:t>TR= </a:t>
            </a:r>
            <a:r>
              <a:rPr lang="en-GB" sz="2800" b="1" dirty="0">
                <a:solidFill>
                  <a:schemeClr val="accent6">
                    <a:lumMod val="75000"/>
                  </a:schemeClr>
                </a:solidFill>
                <a:latin typeface="Century Gothic" panose="020B0502020202020204" pitchFamily="34" charset="0"/>
              </a:rPr>
              <a:t>-78,2</a:t>
            </a:r>
          </a:p>
          <a:p>
            <a:pPr algn="ctr"/>
            <a:r>
              <a:rPr lang="en-GB" sz="2800" b="1" dirty="0">
                <a:latin typeface="Century Gothic" panose="020B0502020202020204" pitchFamily="34" charset="0"/>
              </a:rPr>
              <a:t>HR= </a:t>
            </a:r>
            <a:r>
              <a:rPr lang="en-GB" sz="2800" b="1" dirty="0">
                <a:solidFill>
                  <a:schemeClr val="accent6">
                    <a:lumMod val="75000"/>
                  </a:schemeClr>
                </a:solidFill>
                <a:latin typeface="Century Gothic" panose="020B0502020202020204" pitchFamily="34" charset="0"/>
              </a:rPr>
              <a:t>-18,7</a:t>
            </a:r>
          </a:p>
        </p:txBody>
      </p:sp>
    </p:spTree>
    <p:extLst>
      <p:ext uri="{BB962C8B-B14F-4D97-AF65-F5344CB8AC3E}">
        <p14:creationId xmlns:p14="http://schemas.microsoft.com/office/powerpoint/2010/main" val="42392123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Image"/>
          <p:cNvSpPr/>
          <p:nvPr/>
        </p:nvSpPr>
        <p:spPr>
          <a:xfrm>
            <a:off x="0" y="-575252"/>
            <a:ext cx="18288001" cy="10866004"/>
          </a:xfrm>
          <a:custGeom>
            <a:avLst/>
            <a:gdLst/>
            <a:ahLst/>
            <a:cxnLst/>
            <a:rect l="l" t="t" r="r" b="b"/>
            <a:pathLst>
              <a:path w="18288001" h="10866004">
                <a:moveTo>
                  <a:pt x="0" y="0"/>
                </a:moveTo>
                <a:lnTo>
                  <a:pt x="18288001" y="0"/>
                </a:lnTo>
                <a:lnTo>
                  <a:pt x="18288001" y="10866004"/>
                </a:lnTo>
                <a:lnTo>
                  <a:pt x="0" y="10866004"/>
                </a:lnTo>
                <a:lnTo>
                  <a:pt x="0" y="0"/>
                </a:lnTo>
                <a:close/>
              </a:path>
            </a:pathLst>
          </a:custGeom>
          <a:blipFill>
            <a:blip r:embed="rId3"/>
            <a:stretch>
              <a:fillRect r="-26"/>
            </a:stretch>
          </a:blipFill>
        </p:spPr>
      </p:sp>
      <p:grpSp>
        <p:nvGrpSpPr>
          <p:cNvPr id="3" name="Group 3"/>
          <p:cNvGrpSpPr/>
          <p:nvPr/>
        </p:nvGrpSpPr>
        <p:grpSpPr>
          <a:xfrm>
            <a:off x="152400" y="-190500"/>
            <a:ext cx="14713988" cy="3522705"/>
            <a:chOff x="-588429" y="-254000"/>
            <a:chExt cx="19618650" cy="4696940"/>
          </a:xfrm>
        </p:grpSpPr>
        <p:sp>
          <p:nvSpPr>
            <p:cNvPr id="4" name="Freeform 4"/>
            <p:cNvSpPr/>
            <p:nvPr/>
          </p:nvSpPr>
          <p:spPr>
            <a:xfrm>
              <a:off x="0" y="0"/>
              <a:ext cx="19030221" cy="4442940"/>
            </a:xfrm>
            <a:custGeom>
              <a:avLst/>
              <a:gdLst/>
              <a:ahLst/>
              <a:cxnLst/>
              <a:rect l="l" t="t" r="r" b="b"/>
              <a:pathLst>
                <a:path w="19030221" h="4442940">
                  <a:moveTo>
                    <a:pt x="0" y="0"/>
                  </a:moveTo>
                  <a:lnTo>
                    <a:pt x="19030221" y="0"/>
                  </a:lnTo>
                  <a:lnTo>
                    <a:pt x="19030221" y="4442940"/>
                  </a:lnTo>
                  <a:lnTo>
                    <a:pt x="0" y="4442940"/>
                  </a:lnTo>
                  <a:close/>
                </a:path>
              </a:pathLst>
            </a:custGeom>
          </p:spPr>
        </p:sp>
        <p:sp>
          <p:nvSpPr>
            <p:cNvPr id="5" name="TextBox 5"/>
            <p:cNvSpPr txBox="1"/>
            <p:nvPr/>
          </p:nvSpPr>
          <p:spPr>
            <a:xfrm>
              <a:off x="-588429" y="-254000"/>
              <a:ext cx="19030221" cy="4119091"/>
            </a:xfrm>
            <a:prstGeom prst="rect">
              <a:avLst/>
            </a:prstGeom>
          </p:spPr>
          <p:txBody>
            <a:bodyPr lIns="0" tIns="0" rIns="0" bIns="0" rtlCol="0" anchor="b"/>
            <a:lstStyle/>
            <a:p>
              <a:pPr algn="l">
                <a:lnSpc>
                  <a:spcPts val="8064"/>
                </a:lnSpc>
              </a:pPr>
              <a:r>
                <a:rPr lang="en-US" sz="9600" b="1" dirty="0">
                  <a:solidFill>
                    <a:srgbClr val="FFFFFF"/>
                  </a:solidFill>
                  <a:latin typeface="Helvetica World Bold"/>
                  <a:ea typeface="Helvetica World Bold"/>
                  <a:cs typeface="Helvetica World Bold"/>
                  <a:sym typeface="Helvetica World Bold"/>
                </a:rPr>
                <a:t>Interviews results</a:t>
              </a:r>
            </a:p>
          </p:txBody>
        </p:sp>
      </p:grpSp>
      <p:sp>
        <p:nvSpPr>
          <p:cNvPr id="6" name="Freeform 6" descr="Image"/>
          <p:cNvSpPr/>
          <p:nvPr/>
        </p:nvSpPr>
        <p:spPr>
          <a:xfrm>
            <a:off x="11582400" y="1714500"/>
            <a:ext cx="3725310" cy="914400"/>
          </a:xfrm>
          <a:custGeom>
            <a:avLst/>
            <a:gdLst/>
            <a:ahLst/>
            <a:cxnLst/>
            <a:rect l="l" t="t" r="r" b="b"/>
            <a:pathLst>
              <a:path w="4269277" h="938396">
                <a:moveTo>
                  <a:pt x="0" y="0"/>
                </a:moveTo>
                <a:lnTo>
                  <a:pt x="4269276" y="0"/>
                </a:lnTo>
                <a:lnTo>
                  <a:pt x="4269276" y="938396"/>
                </a:lnTo>
                <a:lnTo>
                  <a:pt x="0" y="938396"/>
                </a:lnTo>
                <a:lnTo>
                  <a:pt x="0" y="0"/>
                </a:lnTo>
                <a:close/>
              </a:path>
            </a:pathLst>
          </a:custGeom>
          <a:blipFill>
            <a:blip r:embed="rId4"/>
            <a:stretch>
              <a:fillRect b="-343"/>
            </a:stretch>
          </a:blipFill>
        </p:spPr>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904873" y="0"/>
            <a:ext cx="16478253" cy="1698434"/>
            <a:chOff x="0" y="0"/>
            <a:chExt cx="21971004" cy="2264579"/>
          </a:xfrm>
        </p:grpSpPr>
        <p:sp>
          <p:nvSpPr>
            <p:cNvPr id="4" name="Freeform 4"/>
            <p:cNvSpPr/>
            <p:nvPr/>
          </p:nvSpPr>
          <p:spPr>
            <a:xfrm>
              <a:off x="0" y="0"/>
              <a:ext cx="21971005" cy="2264579"/>
            </a:xfrm>
            <a:custGeom>
              <a:avLst/>
              <a:gdLst/>
              <a:ahLst/>
              <a:cxnLst/>
              <a:rect l="l" t="t" r="r" b="b"/>
              <a:pathLst>
                <a:path w="21971005" h="2264579">
                  <a:moveTo>
                    <a:pt x="0" y="0"/>
                  </a:moveTo>
                  <a:lnTo>
                    <a:pt x="21971005" y="0"/>
                  </a:lnTo>
                  <a:lnTo>
                    <a:pt x="21971005" y="2264579"/>
                  </a:lnTo>
                  <a:lnTo>
                    <a:pt x="0" y="2264579"/>
                  </a:lnTo>
                  <a:close/>
                </a:path>
              </a:pathLst>
            </a:custGeom>
          </p:spPr>
        </p:sp>
        <p:sp>
          <p:nvSpPr>
            <p:cNvPr id="5" name="TextBox 5"/>
            <p:cNvSpPr txBox="1"/>
            <p:nvPr/>
          </p:nvSpPr>
          <p:spPr>
            <a:xfrm>
              <a:off x="0" y="133350"/>
              <a:ext cx="21971004" cy="2131229"/>
            </a:xfrm>
            <a:prstGeom prst="rect">
              <a:avLst/>
            </a:prstGeom>
          </p:spPr>
          <p:txBody>
            <a:bodyPr lIns="0" tIns="0" rIns="0" bIns="0" rtlCol="0" anchor="b"/>
            <a:lstStyle/>
            <a:p>
              <a:pPr algn="ctr">
                <a:lnSpc>
                  <a:spcPts val="6143"/>
                </a:lnSpc>
              </a:pPr>
              <a:r>
                <a:rPr lang="en-US" sz="6399" b="1">
                  <a:solidFill>
                    <a:srgbClr val="1A1560"/>
                  </a:solidFill>
                  <a:latin typeface="Helvetica World Bold"/>
                  <a:ea typeface="Helvetica World Bold"/>
                  <a:cs typeface="Helvetica World Bold"/>
                  <a:sym typeface="Helvetica World Bold"/>
                </a:rPr>
                <a:t>Objectives &amp; Procedure</a:t>
              </a:r>
            </a:p>
          </p:txBody>
        </p:sp>
      </p:grpSp>
      <p:sp>
        <p:nvSpPr>
          <p:cNvPr id="6" name="Freeform 6" descr="Image"/>
          <p:cNvSpPr/>
          <p:nvPr/>
        </p:nvSpPr>
        <p:spPr>
          <a:xfrm>
            <a:off x="15919677" y="9195633"/>
            <a:ext cx="1515809" cy="523962"/>
          </a:xfrm>
          <a:custGeom>
            <a:avLst/>
            <a:gdLst/>
            <a:ahLst/>
            <a:cxnLst/>
            <a:rect l="l" t="t" r="r" b="b"/>
            <a:pathLst>
              <a:path w="1515809" h="523962">
                <a:moveTo>
                  <a:pt x="0" y="0"/>
                </a:moveTo>
                <a:lnTo>
                  <a:pt x="1515809" y="0"/>
                </a:lnTo>
                <a:lnTo>
                  <a:pt x="1515809" y="523962"/>
                </a:lnTo>
                <a:lnTo>
                  <a:pt x="0" y="523962"/>
                </a:lnTo>
                <a:lnTo>
                  <a:pt x="0" y="0"/>
                </a:lnTo>
                <a:close/>
              </a:path>
            </a:pathLst>
          </a:custGeom>
          <a:blipFill>
            <a:blip r:embed="rId3"/>
            <a:stretch>
              <a:fillRect b="-208"/>
            </a:stretch>
          </a:blipFill>
        </p:spPr>
      </p:sp>
      <p:sp>
        <p:nvSpPr>
          <p:cNvPr id="7" name="Freeform 7" descr="Image"/>
          <p:cNvSpPr/>
          <p:nvPr/>
        </p:nvSpPr>
        <p:spPr>
          <a:xfrm rot="-5400000">
            <a:off x="13033456" y="32943"/>
            <a:ext cx="759727" cy="7384049"/>
          </a:xfrm>
          <a:custGeom>
            <a:avLst/>
            <a:gdLst/>
            <a:ahLst/>
            <a:cxnLst/>
            <a:rect l="l" t="t" r="r" b="b"/>
            <a:pathLst>
              <a:path w="759727" h="7384049">
                <a:moveTo>
                  <a:pt x="0" y="0"/>
                </a:moveTo>
                <a:lnTo>
                  <a:pt x="759727" y="0"/>
                </a:lnTo>
                <a:lnTo>
                  <a:pt x="759727" y="7384048"/>
                </a:lnTo>
                <a:lnTo>
                  <a:pt x="0" y="7384048"/>
                </a:lnTo>
                <a:lnTo>
                  <a:pt x="0" y="0"/>
                </a:lnTo>
                <a:close/>
              </a:path>
            </a:pathLst>
          </a:custGeom>
          <a:blipFill>
            <a:blip r:embed="rId4">
              <a:alphaModFix amt="32999"/>
            </a:blip>
            <a:stretch>
              <a:fillRect l="-1351139" t="-120814" r="-657984"/>
            </a:stretch>
          </a:blipFill>
        </p:spPr>
      </p:sp>
      <p:sp>
        <p:nvSpPr>
          <p:cNvPr id="8" name="Freeform 8"/>
          <p:cNvSpPr/>
          <p:nvPr/>
        </p:nvSpPr>
        <p:spPr>
          <a:xfrm>
            <a:off x="10166910" y="3515393"/>
            <a:ext cx="731847" cy="419149"/>
          </a:xfrm>
          <a:custGeom>
            <a:avLst/>
            <a:gdLst/>
            <a:ahLst/>
            <a:cxnLst/>
            <a:rect l="l" t="t" r="r" b="b"/>
            <a:pathLst>
              <a:path w="731847" h="419149">
                <a:moveTo>
                  <a:pt x="0" y="0"/>
                </a:moveTo>
                <a:lnTo>
                  <a:pt x="731846" y="0"/>
                </a:lnTo>
                <a:lnTo>
                  <a:pt x="731846" y="419148"/>
                </a:lnTo>
                <a:lnTo>
                  <a:pt x="0" y="41914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9" name="Group 9"/>
          <p:cNvGrpSpPr/>
          <p:nvPr/>
        </p:nvGrpSpPr>
        <p:grpSpPr>
          <a:xfrm>
            <a:off x="1182656" y="7026421"/>
            <a:ext cx="15922688" cy="551919"/>
            <a:chOff x="0" y="0"/>
            <a:chExt cx="21230250" cy="735892"/>
          </a:xfrm>
        </p:grpSpPr>
        <p:sp>
          <p:nvSpPr>
            <p:cNvPr id="10" name="Freeform 10" descr="Image"/>
            <p:cNvSpPr/>
            <p:nvPr/>
          </p:nvSpPr>
          <p:spPr>
            <a:xfrm>
              <a:off x="0" y="0"/>
              <a:ext cx="4079586" cy="735892"/>
            </a:xfrm>
            <a:custGeom>
              <a:avLst/>
              <a:gdLst/>
              <a:ahLst/>
              <a:cxnLst/>
              <a:rect l="l" t="t" r="r" b="b"/>
              <a:pathLst>
                <a:path w="4079586" h="735892">
                  <a:moveTo>
                    <a:pt x="0" y="0"/>
                  </a:moveTo>
                  <a:lnTo>
                    <a:pt x="4079586" y="0"/>
                  </a:lnTo>
                  <a:lnTo>
                    <a:pt x="4079586" y="735892"/>
                  </a:lnTo>
                  <a:lnTo>
                    <a:pt x="0" y="735892"/>
                  </a:lnTo>
                  <a:lnTo>
                    <a:pt x="0" y="0"/>
                  </a:lnTo>
                  <a:close/>
                </a:path>
              </a:pathLst>
            </a:custGeom>
            <a:blipFill>
              <a:blip r:embed="rId7"/>
              <a:stretch>
                <a:fillRect b="-177"/>
              </a:stretch>
            </a:blipFill>
          </p:spPr>
        </p:sp>
        <p:sp>
          <p:nvSpPr>
            <p:cNvPr id="11" name="Freeform 11" descr="Image"/>
            <p:cNvSpPr/>
            <p:nvPr/>
          </p:nvSpPr>
          <p:spPr>
            <a:xfrm>
              <a:off x="5714892" y="0"/>
              <a:ext cx="4079586" cy="735892"/>
            </a:xfrm>
            <a:custGeom>
              <a:avLst/>
              <a:gdLst/>
              <a:ahLst/>
              <a:cxnLst/>
              <a:rect l="l" t="t" r="r" b="b"/>
              <a:pathLst>
                <a:path w="4079586" h="735892">
                  <a:moveTo>
                    <a:pt x="0" y="0"/>
                  </a:moveTo>
                  <a:lnTo>
                    <a:pt x="4079586" y="0"/>
                  </a:lnTo>
                  <a:lnTo>
                    <a:pt x="4079586" y="735892"/>
                  </a:lnTo>
                  <a:lnTo>
                    <a:pt x="0" y="735892"/>
                  </a:lnTo>
                  <a:lnTo>
                    <a:pt x="0" y="0"/>
                  </a:lnTo>
                  <a:close/>
                </a:path>
              </a:pathLst>
            </a:custGeom>
            <a:blipFill>
              <a:blip r:embed="rId7"/>
              <a:stretch>
                <a:fillRect b="-177"/>
              </a:stretch>
            </a:blipFill>
          </p:spPr>
        </p:sp>
        <p:sp>
          <p:nvSpPr>
            <p:cNvPr id="12" name="Freeform 12" descr="Image"/>
            <p:cNvSpPr/>
            <p:nvPr/>
          </p:nvSpPr>
          <p:spPr>
            <a:xfrm>
              <a:off x="11432778" y="0"/>
              <a:ext cx="4079586" cy="735892"/>
            </a:xfrm>
            <a:custGeom>
              <a:avLst/>
              <a:gdLst/>
              <a:ahLst/>
              <a:cxnLst/>
              <a:rect l="l" t="t" r="r" b="b"/>
              <a:pathLst>
                <a:path w="4079586" h="735892">
                  <a:moveTo>
                    <a:pt x="0" y="0"/>
                  </a:moveTo>
                  <a:lnTo>
                    <a:pt x="4079586" y="0"/>
                  </a:lnTo>
                  <a:lnTo>
                    <a:pt x="4079586" y="735892"/>
                  </a:lnTo>
                  <a:lnTo>
                    <a:pt x="0" y="735892"/>
                  </a:lnTo>
                  <a:lnTo>
                    <a:pt x="0" y="0"/>
                  </a:lnTo>
                  <a:close/>
                </a:path>
              </a:pathLst>
            </a:custGeom>
            <a:blipFill>
              <a:blip r:embed="rId7"/>
              <a:stretch>
                <a:fillRect b="-177"/>
              </a:stretch>
            </a:blipFill>
          </p:spPr>
        </p:sp>
        <p:sp>
          <p:nvSpPr>
            <p:cNvPr id="13" name="Freeform 13" descr="Image"/>
            <p:cNvSpPr/>
            <p:nvPr/>
          </p:nvSpPr>
          <p:spPr>
            <a:xfrm>
              <a:off x="17150664" y="0"/>
              <a:ext cx="4079586" cy="735892"/>
            </a:xfrm>
            <a:custGeom>
              <a:avLst/>
              <a:gdLst/>
              <a:ahLst/>
              <a:cxnLst/>
              <a:rect l="l" t="t" r="r" b="b"/>
              <a:pathLst>
                <a:path w="4079586" h="735892">
                  <a:moveTo>
                    <a:pt x="0" y="0"/>
                  </a:moveTo>
                  <a:lnTo>
                    <a:pt x="4079586" y="0"/>
                  </a:lnTo>
                  <a:lnTo>
                    <a:pt x="4079586" y="735892"/>
                  </a:lnTo>
                  <a:lnTo>
                    <a:pt x="0" y="735892"/>
                  </a:lnTo>
                  <a:lnTo>
                    <a:pt x="0" y="0"/>
                  </a:lnTo>
                  <a:close/>
                </a:path>
              </a:pathLst>
            </a:custGeom>
            <a:blipFill>
              <a:blip r:embed="rId7"/>
              <a:stretch>
                <a:fillRect b="-177"/>
              </a:stretch>
            </a:blipFill>
          </p:spPr>
        </p:sp>
      </p:grpSp>
      <p:sp>
        <p:nvSpPr>
          <p:cNvPr id="15" name="TextBox 15"/>
          <p:cNvSpPr txBox="1"/>
          <p:nvPr/>
        </p:nvSpPr>
        <p:spPr>
          <a:xfrm>
            <a:off x="11064330" y="3543993"/>
            <a:ext cx="3870870" cy="331181"/>
          </a:xfrm>
          <a:prstGeom prst="rect">
            <a:avLst/>
          </a:prstGeom>
        </p:spPr>
        <p:txBody>
          <a:bodyPr wrap="square" lIns="0" tIns="0" rIns="0" bIns="0" rtlCol="0" anchor="t">
            <a:spAutoFit/>
          </a:bodyPr>
          <a:lstStyle/>
          <a:p>
            <a:pPr algn="l">
              <a:lnSpc>
                <a:spcPts val="2520"/>
              </a:lnSpc>
            </a:pPr>
            <a:r>
              <a:rPr lang="en-US" sz="3200" b="1" dirty="0">
                <a:solidFill>
                  <a:srgbClr val="1A1560"/>
                </a:solidFill>
                <a:latin typeface="Century Gothic" panose="020B0502020202020204" pitchFamily="34" charset="0"/>
                <a:ea typeface="Helvetica World Bold"/>
                <a:cs typeface="Helvetica World Bold"/>
                <a:sym typeface="Helvetica World Bold"/>
              </a:rPr>
              <a:t>25</a:t>
            </a:r>
            <a:r>
              <a:rPr lang="en-US" sz="3200" dirty="0">
                <a:solidFill>
                  <a:srgbClr val="1A1560"/>
                </a:solidFill>
                <a:latin typeface="Century Gothic" panose="020B0502020202020204" pitchFamily="34" charset="0"/>
                <a:ea typeface="Helvetica World"/>
                <a:cs typeface="Helvetica World"/>
                <a:sym typeface="Helvetica World"/>
              </a:rPr>
              <a:t> </a:t>
            </a:r>
            <a:r>
              <a:rPr lang="en-US" sz="3200" b="1" dirty="0">
                <a:solidFill>
                  <a:srgbClr val="1A1560"/>
                </a:solidFill>
                <a:latin typeface="Century Gothic" panose="020B0502020202020204" pitchFamily="34" charset="0"/>
                <a:ea typeface="Helvetica World Bold"/>
                <a:cs typeface="Helvetica World Bold"/>
                <a:sym typeface="Helvetica World Bold"/>
              </a:rPr>
              <a:t>Participants</a:t>
            </a:r>
          </a:p>
        </p:txBody>
      </p:sp>
      <p:sp>
        <p:nvSpPr>
          <p:cNvPr id="16" name="TextBox 16"/>
          <p:cNvSpPr txBox="1"/>
          <p:nvPr/>
        </p:nvSpPr>
        <p:spPr>
          <a:xfrm>
            <a:off x="268713" y="2324675"/>
            <a:ext cx="8911609" cy="3808735"/>
          </a:xfrm>
          <a:prstGeom prst="rect">
            <a:avLst/>
          </a:prstGeom>
        </p:spPr>
        <p:txBody>
          <a:bodyPr lIns="0" tIns="0" rIns="0" bIns="0" rtlCol="0" anchor="t">
            <a:spAutoFit/>
          </a:bodyPr>
          <a:lstStyle/>
          <a:p>
            <a:pPr marL="518160" lvl="1" indent="-259080" algn="l">
              <a:lnSpc>
                <a:spcPts val="3311"/>
              </a:lnSpc>
              <a:buAutoNum type="arabicPeriod"/>
            </a:pPr>
            <a:r>
              <a:rPr lang="en-US" sz="2800" dirty="0">
                <a:solidFill>
                  <a:srgbClr val="1A1560"/>
                </a:solidFill>
                <a:latin typeface="Century Gothic" panose="020B0502020202020204" pitchFamily="34" charset="0"/>
                <a:ea typeface="Helvetica World"/>
                <a:cs typeface="Helvetica World"/>
                <a:sym typeface="Helvetica World"/>
              </a:rPr>
              <a:t>Identify the </a:t>
            </a:r>
            <a:r>
              <a:rPr lang="en-US" sz="2800" b="1" dirty="0">
                <a:solidFill>
                  <a:srgbClr val="1A1560"/>
                </a:solidFill>
                <a:latin typeface="Century Gothic" panose="020B0502020202020204" pitchFamily="34" charset="0"/>
                <a:ea typeface="Helvetica World Bold"/>
                <a:cs typeface="Helvetica World Bold"/>
                <a:sym typeface="Helvetica World Bold"/>
              </a:rPr>
              <a:t>facilitators and barriers in improving the food offered</a:t>
            </a:r>
            <a:r>
              <a:rPr lang="en-US" sz="2800" dirty="0">
                <a:solidFill>
                  <a:srgbClr val="1A1560"/>
                </a:solidFill>
                <a:latin typeface="Century Gothic" panose="020B0502020202020204" pitchFamily="34" charset="0"/>
                <a:ea typeface="Helvetica World"/>
                <a:cs typeface="Helvetica World"/>
                <a:sym typeface="Helvetica World"/>
              </a:rPr>
              <a:t>; </a:t>
            </a:r>
          </a:p>
          <a:p>
            <a:pPr marL="518160" lvl="1" indent="-259080" algn="l">
              <a:lnSpc>
                <a:spcPts val="3311"/>
              </a:lnSpc>
              <a:buAutoNum type="arabicPeriod"/>
            </a:pPr>
            <a:r>
              <a:rPr lang="en-US" sz="2800" dirty="0">
                <a:solidFill>
                  <a:srgbClr val="1A1560"/>
                </a:solidFill>
                <a:latin typeface="Century Gothic" panose="020B0502020202020204" pitchFamily="34" charset="0"/>
                <a:ea typeface="Helvetica World"/>
                <a:cs typeface="Helvetica World"/>
                <a:sym typeface="Helvetica World"/>
              </a:rPr>
              <a:t>Understand stakeholders’ </a:t>
            </a:r>
            <a:r>
              <a:rPr lang="en-US" sz="2800" b="1" dirty="0">
                <a:solidFill>
                  <a:srgbClr val="1A1560"/>
                </a:solidFill>
                <a:latin typeface="Century Gothic" panose="020B0502020202020204" pitchFamily="34" charset="0"/>
                <a:ea typeface="Helvetica World Bold"/>
                <a:cs typeface="Helvetica World Bold"/>
                <a:sym typeface="Helvetica World Bold"/>
              </a:rPr>
              <a:t>perceptions, knowledge, and attitudes towards MD</a:t>
            </a:r>
            <a:r>
              <a:rPr lang="en-US" sz="2800" dirty="0">
                <a:solidFill>
                  <a:srgbClr val="1A1560"/>
                </a:solidFill>
                <a:latin typeface="Century Gothic" panose="020B0502020202020204" pitchFamily="34" charset="0"/>
                <a:ea typeface="Helvetica World"/>
                <a:cs typeface="Helvetica World"/>
                <a:sym typeface="Helvetica World"/>
              </a:rPr>
              <a:t>, and their </a:t>
            </a:r>
            <a:r>
              <a:rPr lang="en-US" sz="2800" b="1" dirty="0">
                <a:solidFill>
                  <a:srgbClr val="1A1560"/>
                </a:solidFill>
                <a:latin typeface="Century Gothic" panose="020B0502020202020204" pitchFamily="34" charset="0"/>
                <a:ea typeface="Helvetica World Bold"/>
                <a:cs typeface="Helvetica World Bold"/>
                <a:sym typeface="Helvetica World Bold"/>
              </a:rPr>
              <a:t>willingness to implement MD menus </a:t>
            </a:r>
            <a:r>
              <a:rPr lang="en-US" sz="2800" dirty="0">
                <a:solidFill>
                  <a:srgbClr val="1A1560"/>
                </a:solidFill>
                <a:latin typeface="Century Gothic" panose="020B0502020202020204" pitchFamily="34" charset="0"/>
                <a:ea typeface="Helvetica World"/>
                <a:cs typeface="Helvetica World"/>
                <a:sym typeface="Helvetica World"/>
              </a:rPr>
              <a:t>in university cafeterias; </a:t>
            </a:r>
          </a:p>
          <a:p>
            <a:pPr marL="518160" lvl="1" indent="-259080" algn="l">
              <a:lnSpc>
                <a:spcPts val="3311"/>
              </a:lnSpc>
              <a:buAutoNum type="arabicPeriod"/>
            </a:pPr>
            <a:r>
              <a:rPr lang="en-US" sz="2800" dirty="0">
                <a:solidFill>
                  <a:srgbClr val="1A1560"/>
                </a:solidFill>
                <a:latin typeface="Century Gothic" panose="020B0502020202020204" pitchFamily="34" charset="0"/>
                <a:ea typeface="Helvetica World"/>
                <a:cs typeface="Helvetica World"/>
                <a:sym typeface="Helvetica World"/>
              </a:rPr>
              <a:t>Understand stakeholders’ </a:t>
            </a:r>
            <a:r>
              <a:rPr lang="en-US" sz="2800" b="1" dirty="0">
                <a:solidFill>
                  <a:srgbClr val="1A1560"/>
                </a:solidFill>
                <a:latin typeface="Century Gothic" panose="020B0502020202020204" pitchFamily="34" charset="0"/>
                <a:ea typeface="Helvetica World Bold"/>
                <a:cs typeface="Helvetica World Bold"/>
                <a:sym typeface="Helvetica World Bold"/>
              </a:rPr>
              <a:t>perceptions about students’ eating habits</a:t>
            </a:r>
            <a:r>
              <a:rPr lang="en-US" sz="2800" dirty="0">
                <a:solidFill>
                  <a:srgbClr val="1A1560"/>
                </a:solidFill>
                <a:latin typeface="Century Gothic" panose="020B0502020202020204" pitchFamily="34" charset="0"/>
                <a:ea typeface="Helvetica World"/>
                <a:cs typeface="Helvetica World"/>
                <a:sym typeface="Helvetica World"/>
              </a:rPr>
              <a:t> and their openness to </a:t>
            </a:r>
            <a:r>
              <a:rPr lang="en-US" sz="2800" b="1" dirty="0">
                <a:solidFill>
                  <a:srgbClr val="1A1560"/>
                </a:solidFill>
                <a:latin typeface="Century Gothic" panose="020B0502020202020204" pitchFamily="34" charset="0"/>
                <a:ea typeface="Helvetica World Bold"/>
                <a:cs typeface="Helvetica World Bold"/>
                <a:sym typeface="Helvetica World Bold"/>
              </a:rPr>
              <a:t>adhere to new MD menus.</a:t>
            </a:r>
          </a:p>
        </p:txBody>
      </p:sp>
      <p:sp>
        <p:nvSpPr>
          <p:cNvPr id="18" name="TextBox 18"/>
          <p:cNvSpPr txBox="1"/>
          <p:nvPr/>
        </p:nvSpPr>
        <p:spPr>
          <a:xfrm>
            <a:off x="495347" y="7675971"/>
            <a:ext cx="17297306" cy="2212086"/>
          </a:xfrm>
          <a:prstGeom prst="rect">
            <a:avLst/>
          </a:prstGeom>
        </p:spPr>
        <p:txBody>
          <a:bodyPr lIns="0" tIns="0" rIns="0" bIns="0" rtlCol="0" anchor="t">
            <a:spAutoFit/>
          </a:bodyPr>
          <a:lstStyle/>
          <a:p>
            <a:pPr marL="518160" lvl="1" indent="-259080" algn="l">
              <a:lnSpc>
                <a:spcPts val="3311"/>
              </a:lnSpc>
              <a:buFont typeface="Arial"/>
              <a:buChar char="•"/>
            </a:pPr>
            <a:r>
              <a:rPr lang="en-US" sz="2400">
                <a:solidFill>
                  <a:srgbClr val="1A1560"/>
                </a:solidFill>
                <a:latin typeface="Helvetica World"/>
                <a:ea typeface="Helvetica World"/>
                <a:cs typeface="Helvetica World"/>
                <a:sym typeface="Helvetica World"/>
              </a:rPr>
              <a:t>Each interview lasted </a:t>
            </a:r>
            <a:r>
              <a:rPr lang="en-US" sz="2400" b="1">
                <a:solidFill>
                  <a:srgbClr val="1A1560"/>
                </a:solidFill>
                <a:latin typeface="Helvetica World Bold"/>
                <a:ea typeface="Helvetica World Bold"/>
                <a:cs typeface="Helvetica World Bold"/>
                <a:sym typeface="Helvetica World Bold"/>
              </a:rPr>
              <a:t>approximately 50 minutes</a:t>
            </a:r>
            <a:r>
              <a:rPr lang="en-US" sz="2400">
                <a:solidFill>
                  <a:srgbClr val="1A1560"/>
                </a:solidFill>
                <a:latin typeface="Helvetica World"/>
                <a:ea typeface="Helvetica World"/>
                <a:cs typeface="Helvetica World"/>
                <a:sym typeface="Helvetica World"/>
              </a:rPr>
              <a:t>.</a:t>
            </a:r>
          </a:p>
          <a:p>
            <a:pPr marL="518160" lvl="1" indent="-259080" algn="l">
              <a:lnSpc>
                <a:spcPts val="3311"/>
              </a:lnSpc>
              <a:buFont typeface="Arial"/>
              <a:buChar char="•"/>
            </a:pPr>
            <a:r>
              <a:rPr lang="en-US" sz="2400">
                <a:solidFill>
                  <a:srgbClr val="1A1560"/>
                </a:solidFill>
                <a:latin typeface="Helvetica World"/>
                <a:ea typeface="Helvetica World"/>
                <a:cs typeface="Helvetica World"/>
                <a:sym typeface="Helvetica World"/>
              </a:rPr>
              <a:t>Used a </a:t>
            </a:r>
            <a:r>
              <a:rPr lang="en-US" sz="2400" b="1">
                <a:solidFill>
                  <a:srgbClr val="1A1560"/>
                </a:solidFill>
                <a:latin typeface="Helvetica World Bold"/>
                <a:ea typeface="Helvetica World Bold"/>
                <a:cs typeface="Helvetica World Bold"/>
                <a:sym typeface="Helvetica World Bold"/>
              </a:rPr>
              <a:t>semi-structured script</a:t>
            </a:r>
            <a:r>
              <a:rPr lang="en-US" sz="2400">
                <a:solidFill>
                  <a:srgbClr val="1A1560"/>
                </a:solidFill>
                <a:latin typeface="Helvetica World"/>
                <a:ea typeface="Helvetica World"/>
                <a:cs typeface="Helvetica World"/>
                <a:sym typeface="Helvetica World"/>
              </a:rPr>
              <a:t>, covering topics such as the food offer in university cafeterias, their perceptions, knowledge and attitudes towards MD, and the barriers and facilitators in the HEIs’ MD adherence and students’ adherence to this change.</a:t>
            </a:r>
          </a:p>
          <a:p>
            <a:pPr marL="518160" lvl="1" indent="-259080" algn="l">
              <a:lnSpc>
                <a:spcPts val="3311"/>
              </a:lnSpc>
              <a:buFont typeface="Arial"/>
              <a:buChar char="•"/>
            </a:pPr>
            <a:r>
              <a:rPr lang="en-US" sz="2400">
                <a:solidFill>
                  <a:srgbClr val="1A1560"/>
                </a:solidFill>
                <a:latin typeface="Helvetica World"/>
                <a:ea typeface="Helvetica World"/>
                <a:cs typeface="Helvetica World"/>
                <a:sym typeface="Helvetica World"/>
              </a:rPr>
              <a:t>All data was analysed with </a:t>
            </a:r>
            <a:r>
              <a:rPr lang="en-US" sz="2400" b="1">
                <a:solidFill>
                  <a:srgbClr val="1A1560"/>
                </a:solidFill>
                <a:latin typeface="Helvetica World Bold"/>
                <a:ea typeface="Helvetica World Bold"/>
                <a:cs typeface="Helvetica World Bold"/>
                <a:sym typeface="Helvetica World Bold"/>
              </a:rPr>
              <a:t>MAXQDA</a:t>
            </a:r>
            <a:r>
              <a:rPr lang="en-US" sz="2400">
                <a:solidFill>
                  <a:srgbClr val="1A1560"/>
                </a:solidFill>
                <a:latin typeface="Helvetica World"/>
                <a:ea typeface="Helvetica World"/>
                <a:cs typeface="Helvetica World"/>
                <a:sym typeface="Helvetica World"/>
              </a:rPr>
              <a:t>.</a:t>
            </a:r>
          </a:p>
        </p:txBody>
      </p:sp>
      <p:sp>
        <p:nvSpPr>
          <p:cNvPr id="27" name="Freeform 27" descr="Image"/>
          <p:cNvSpPr/>
          <p:nvPr/>
        </p:nvSpPr>
        <p:spPr>
          <a:xfrm rot="-5400000">
            <a:off x="12839388" y="1547773"/>
            <a:ext cx="1287849" cy="7384050"/>
          </a:xfrm>
          <a:custGeom>
            <a:avLst/>
            <a:gdLst/>
            <a:ahLst/>
            <a:cxnLst/>
            <a:rect l="l" t="t" r="r" b="b"/>
            <a:pathLst>
              <a:path w="759727" h="6433068">
                <a:moveTo>
                  <a:pt x="0" y="0"/>
                </a:moveTo>
                <a:lnTo>
                  <a:pt x="759728" y="0"/>
                </a:lnTo>
                <a:lnTo>
                  <a:pt x="759728" y="6433068"/>
                </a:lnTo>
                <a:lnTo>
                  <a:pt x="0" y="6433068"/>
                </a:lnTo>
                <a:lnTo>
                  <a:pt x="0" y="0"/>
                </a:lnTo>
                <a:close/>
              </a:path>
            </a:pathLst>
          </a:custGeom>
          <a:blipFill>
            <a:blip r:embed="rId4">
              <a:alphaModFix amt="32999"/>
            </a:blip>
            <a:stretch>
              <a:fillRect l="-1351139" t="-138674" r="-657984" b="-14782"/>
            </a:stretch>
          </a:blipFill>
        </p:spPr>
      </p:sp>
      <p:sp>
        <p:nvSpPr>
          <p:cNvPr id="28" name="TextBox 28"/>
          <p:cNvSpPr txBox="1"/>
          <p:nvPr/>
        </p:nvSpPr>
        <p:spPr>
          <a:xfrm>
            <a:off x="10082604" y="4746370"/>
            <a:ext cx="6757596" cy="961802"/>
          </a:xfrm>
          <a:prstGeom prst="rect">
            <a:avLst/>
          </a:prstGeom>
        </p:spPr>
        <p:txBody>
          <a:bodyPr wrap="square" lIns="0" tIns="0" rIns="0" bIns="0" rtlCol="0" anchor="t">
            <a:spAutoFit/>
          </a:bodyPr>
          <a:lstStyle/>
          <a:p>
            <a:pPr algn="just">
              <a:lnSpc>
                <a:spcPts val="2520"/>
              </a:lnSpc>
            </a:pPr>
            <a:r>
              <a:rPr lang="en-US" sz="2800" b="1" dirty="0">
                <a:solidFill>
                  <a:srgbClr val="000000"/>
                </a:solidFill>
                <a:latin typeface="Century Gothic" panose="020B0502020202020204" pitchFamily="34" charset="0"/>
                <a:ea typeface="Open Sauce Bold"/>
                <a:cs typeface="Open Sauce Bold"/>
                <a:sym typeface="Open Sauce Bold"/>
              </a:rPr>
              <a:t>Canteens´ Stakeholders – OFFER Managers, directors/nutritionists, cooks, waiters</a:t>
            </a:r>
          </a:p>
        </p:txBody>
      </p:sp>
      <p:sp>
        <p:nvSpPr>
          <p:cNvPr id="29" name="Freeform 29"/>
          <p:cNvSpPr/>
          <p:nvPr/>
        </p:nvSpPr>
        <p:spPr>
          <a:xfrm>
            <a:off x="10837850" y="6059275"/>
            <a:ext cx="681333" cy="408800"/>
          </a:xfrm>
          <a:custGeom>
            <a:avLst/>
            <a:gdLst/>
            <a:ahLst/>
            <a:cxnLst/>
            <a:rect l="l" t="t" r="r" b="b"/>
            <a:pathLst>
              <a:path w="681333" h="408800">
                <a:moveTo>
                  <a:pt x="0" y="0"/>
                </a:moveTo>
                <a:lnTo>
                  <a:pt x="681333" y="0"/>
                </a:lnTo>
                <a:lnTo>
                  <a:pt x="681333" y="408800"/>
                </a:lnTo>
                <a:lnTo>
                  <a:pt x="0" y="408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32" name="Freeform 4" descr="Image">
            <a:extLst>
              <a:ext uri="{FF2B5EF4-FFF2-40B4-BE49-F238E27FC236}">
                <a16:creationId xmlns:a16="http://schemas.microsoft.com/office/drawing/2014/main" id="{3F2FA225-CFE8-CF2B-FAC6-0DDA24EE6135}"/>
              </a:ext>
            </a:extLst>
          </p:cNvPr>
          <p:cNvSpPr/>
          <p:nvPr/>
        </p:nvSpPr>
        <p:spPr>
          <a:xfrm>
            <a:off x="15321476" y="312331"/>
            <a:ext cx="2152717" cy="1073771"/>
          </a:xfrm>
          <a:custGeom>
            <a:avLst/>
            <a:gdLst/>
            <a:ahLst/>
            <a:cxnLst/>
            <a:rect l="l" t="t" r="r" b="b"/>
            <a:pathLst>
              <a:path w="2152717" h="1073771">
                <a:moveTo>
                  <a:pt x="0" y="0"/>
                </a:moveTo>
                <a:lnTo>
                  <a:pt x="2152717" y="0"/>
                </a:lnTo>
                <a:lnTo>
                  <a:pt x="2152717" y="1073772"/>
                </a:lnTo>
                <a:lnTo>
                  <a:pt x="0" y="1073772"/>
                </a:lnTo>
                <a:lnTo>
                  <a:pt x="0" y="0"/>
                </a:lnTo>
                <a:close/>
              </a:path>
            </a:pathLst>
          </a:custGeom>
          <a:blipFill>
            <a:blip r:embed="rId10"/>
            <a:stretch>
              <a:fillRect b="-16"/>
            </a:stretch>
          </a:blipFill>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lumMod val="75000"/>
          </a:schemeClr>
        </a:solidFill>
        <a:effectLst/>
      </p:bgPr>
    </p:bg>
    <p:spTree>
      <p:nvGrpSpPr>
        <p:cNvPr id="1" name=""/>
        <p:cNvGrpSpPr/>
        <p:nvPr/>
      </p:nvGrpSpPr>
      <p:grpSpPr>
        <a:xfrm>
          <a:off x="0" y="0"/>
          <a:ext cx="0" cy="0"/>
          <a:chOff x="0" y="0"/>
          <a:chExt cx="0" cy="0"/>
        </a:xfrm>
      </p:grpSpPr>
      <p:pic>
        <p:nvPicPr>
          <p:cNvPr id="3" name="Image" descr="Image">
            <a:extLst>
              <a:ext uri="{FF2B5EF4-FFF2-40B4-BE49-F238E27FC236}">
                <a16:creationId xmlns:a16="http://schemas.microsoft.com/office/drawing/2014/main" id="{4ED0D3A5-6761-4937-BB6F-323D15F9A8B2}"/>
              </a:ext>
            </a:extLst>
          </p:cNvPr>
          <p:cNvPicPr>
            <a:picLocks noChangeAspect="1"/>
          </p:cNvPicPr>
          <p:nvPr/>
        </p:nvPicPr>
        <p:blipFill>
          <a:blip r:embed="rId2"/>
          <a:stretch>
            <a:fillRect/>
          </a:stretch>
        </p:blipFill>
        <p:spPr>
          <a:xfrm>
            <a:off x="14489135" y="1258657"/>
            <a:ext cx="2141811" cy="5815156"/>
          </a:xfrm>
          <a:prstGeom prst="rect">
            <a:avLst/>
          </a:prstGeom>
          <a:ln w="12700">
            <a:miter lim="400000"/>
          </a:ln>
        </p:spPr>
      </p:pic>
      <p:pic>
        <p:nvPicPr>
          <p:cNvPr id="4" name="Image" descr="Image">
            <a:extLst>
              <a:ext uri="{FF2B5EF4-FFF2-40B4-BE49-F238E27FC236}">
                <a16:creationId xmlns:a16="http://schemas.microsoft.com/office/drawing/2014/main" id="{9D8D8A6D-5D53-4573-BD77-5B490AF04DDE}"/>
              </a:ext>
            </a:extLst>
          </p:cNvPr>
          <p:cNvPicPr>
            <a:picLocks noChangeAspect="1"/>
          </p:cNvPicPr>
          <p:nvPr/>
        </p:nvPicPr>
        <p:blipFill>
          <a:blip r:embed="rId3"/>
          <a:stretch>
            <a:fillRect/>
          </a:stretch>
        </p:blipFill>
        <p:spPr>
          <a:xfrm>
            <a:off x="15435713" y="9028344"/>
            <a:ext cx="1999772" cy="691252"/>
          </a:xfrm>
          <a:prstGeom prst="rect">
            <a:avLst/>
          </a:prstGeom>
          <a:ln w="12700">
            <a:miter lim="400000"/>
          </a:ln>
        </p:spPr>
      </p:pic>
      <p:sp>
        <p:nvSpPr>
          <p:cNvPr id="5" name="Aqui teremos…">
            <a:extLst>
              <a:ext uri="{FF2B5EF4-FFF2-40B4-BE49-F238E27FC236}">
                <a16:creationId xmlns:a16="http://schemas.microsoft.com/office/drawing/2014/main" id="{1E3F5552-5503-416B-B2F9-17AD1238629E}"/>
              </a:ext>
            </a:extLst>
          </p:cNvPr>
          <p:cNvSpPr txBox="1">
            <a:spLocks/>
          </p:cNvSpPr>
          <p:nvPr/>
        </p:nvSpPr>
        <p:spPr>
          <a:xfrm>
            <a:off x="852515" y="7073812"/>
            <a:ext cx="11028663" cy="2381102"/>
          </a:xfrm>
          <a:prstGeom prst="rect">
            <a:avLst/>
          </a:prstGeom>
        </p:spPr>
        <p:txBody>
          <a:bodyPr anchor="t">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lnSpc>
                <a:spcPct val="150000"/>
              </a:lnSpc>
              <a:defRPr>
                <a:solidFill>
                  <a:srgbClr val="DD82AC"/>
                </a:solidFill>
              </a:defRPr>
            </a:pPr>
            <a:r>
              <a:rPr lang="en-GB" sz="9000" kern="0" spc="-127" dirty="0">
                <a:solidFill>
                  <a:schemeClr val="accent6">
                    <a:lumMod val="75000"/>
                  </a:schemeClr>
                </a:solidFill>
                <a:latin typeface="Century Gothic" panose="020B0502020202020204" pitchFamily="34" charset="0"/>
              </a:rPr>
              <a:t>RESEARCH DESIGN</a:t>
            </a:r>
          </a:p>
        </p:txBody>
      </p:sp>
    </p:spTree>
    <p:extLst>
      <p:ext uri="{BB962C8B-B14F-4D97-AF65-F5344CB8AC3E}">
        <p14:creationId xmlns:p14="http://schemas.microsoft.com/office/powerpoint/2010/main" val="2964897316"/>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54"/>
        <p:cNvGrpSpPr/>
        <p:nvPr/>
      </p:nvGrpSpPr>
      <p:grpSpPr>
        <a:xfrm>
          <a:off x="0" y="0"/>
          <a:ext cx="0" cy="0"/>
          <a:chOff x="0" y="0"/>
          <a:chExt cx="0" cy="0"/>
        </a:xfrm>
      </p:grpSpPr>
      <p:grpSp>
        <p:nvGrpSpPr>
          <p:cNvPr id="755" name="Google Shape;755;p18"/>
          <p:cNvGrpSpPr/>
          <p:nvPr/>
        </p:nvGrpSpPr>
        <p:grpSpPr>
          <a:xfrm>
            <a:off x="-34047" y="1102285"/>
            <a:ext cx="17907000" cy="1334671"/>
            <a:chOff x="0" y="-28575"/>
            <a:chExt cx="3091268" cy="351518"/>
          </a:xfrm>
        </p:grpSpPr>
        <p:sp>
          <p:nvSpPr>
            <p:cNvPr id="756" name="Google Shape;756;p18"/>
            <p:cNvSpPr/>
            <p:nvPr/>
          </p:nvSpPr>
          <p:spPr>
            <a:xfrm>
              <a:off x="0" y="0"/>
              <a:ext cx="3091268" cy="322943"/>
            </a:xfrm>
            <a:custGeom>
              <a:avLst/>
              <a:gdLst/>
              <a:ahLst/>
              <a:cxnLst/>
              <a:rect l="l" t="t" r="r" b="b"/>
              <a:pathLst>
                <a:path w="3091268" h="322943" extrusionOk="0">
                  <a:moveTo>
                    <a:pt x="9894" y="0"/>
                  </a:moveTo>
                  <a:lnTo>
                    <a:pt x="3081373" y="0"/>
                  </a:lnTo>
                  <a:cubicBezTo>
                    <a:pt x="3086838" y="0"/>
                    <a:pt x="3091268" y="4430"/>
                    <a:pt x="3091268" y="9894"/>
                  </a:cubicBezTo>
                  <a:lnTo>
                    <a:pt x="3091268" y="313049"/>
                  </a:lnTo>
                  <a:cubicBezTo>
                    <a:pt x="3091268" y="318514"/>
                    <a:pt x="3086838" y="322943"/>
                    <a:pt x="3081373" y="322943"/>
                  </a:cubicBezTo>
                  <a:lnTo>
                    <a:pt x="9894" y="322943"/>
                  </a:lnTo>
                  <a:cubicBezTo>
                    <a:pt x="4430" y="322943"/>
                    <a:pt x="0" y="318514"/>
                    <a:pt x="0" y="313049"/>
                  </a:cubicBezTo>
                  <a:lnTo>
                    <a:pt x="0" y="9894"/>
                  </a:lnTo>
                  <a:cubicBezTo>
                    <a:pt x="0" y="4430"/>
                    <a:pt x="4430" y="0"/>
                    <a:pt x="9894" y="0"/>
                  </a:cubicBezTo>
                  <a:close/>
                </a:path>
              </a:pathLst>
            </a:custGeom>
            <a:solidFill>
              <a:srgbClr val="EDF0F2"/>
            </a:solid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sp>
          <p:nvSpPr>
            <p:cNvPr id="757" name="Google Shape;757;p18"/>
            <p:cNvSpPr txBox="1"/>
            <p:nvPr/>
          </p:nvSpPr>
          <p:spPr>
            <a:xfrm>
              <a:off x="0" y="-28575"/>
              <a:ext cx="3091268" cy="351518"/>
            </a:xfrm>
            <a:prstGeom prst="rect">
              <a:avLst/>
            </a:prstGeom>
            <a:noFill/>
            <a:ln>
              <a:noFill/>
            </a:ln>
          </p:spPr>
          <p:txBody>
            <a:bodyPr spcFirstLastPara="1" wrap="square" lIns="254000" tIns="254000" rIns="254000" bIns="254000" anchor="ctr" anchorCtr="0">
              <a:noAutofit/>
            </a:bodyPr>
            <a:lstStyle/>
            <a:p>
              <a:pPr algn="ctr">
                <a:lnSpc>
                  <a:spcPct val="173333"/>
                </a:lnSpc>
              </a:pPr>
              <a:endParaRPr>
                <a:solidFill>
                  <a:schemeClr val="dk1"/>
                </a:solidFill>
                <a:latin typeface="Calibri"/>
                <a:ea typeface="Calibri"/>
                <a:cs typeface="Calibri"/>
                <a:sym typeface="Calibri"/>
              </a:endParaRPr>
            </a:p>
          </p:txBody>
        </p:sp>
      </p:grpSp>
      <p:sp>
        <p:nvSpPr>
          <p:cNvPr id="777" name="Google Shape;777;p18"/>
          <p:cNvSpPr txBox="1"/>
          <p:nvPr/>
        </p:nvSpPr>
        <p:spPr>
          <a:xfrm>
            <a:off x="1055841" y="1383747"/>
            <a:ext cx="16134724" cy="880241"/>
          </a:xfrm>
          <a:prstGeom prst="rect">
            <a:avLst/>
          </a:prstGeom>
          <a:noFill/>
          <a:ln>
            <a:noFill/>
          </a:ln>
        </p:spPr>
        <p:txBody>
          <a:bodyPr spcFirstLastPara="1" wrap="square" lIns="0" tIns="0" rIns="0" bIns="0" anchor="t" anchorCtr="0">
            <a:spAutoFit/>
          </a:bodyPr>
          <a:lstStyle/>
          <a:p>
            <a:pPr algn="ctr">
              <a:lnSpc>
                <a:spcPct val="130011"/>
              </a:lnSpc>
            </a:pPr>
            <a:r>
              <a:rPr lang="en-US" sz="4400" b="1" dirty="0">
                <a:solidFill>
                  <a:schemeClr val="accent1">
                    <a:lumMod val="50000"/>
                  </a:schemeClr>
                </a:solidFill>
                <a:latin typeface="Century Gothic" panose="020B0502020202020204" pitchFamily="34" charset="0"/>
                <a:cs typeface="Calibri" panose="020F0502020204030204" pitchFamily="34" charset="0"/>
                <a:sym typeface="Arial"/>
              </a:rPr>
              <a:t>Main results from the Interviews with canteens stakeholders </a:t>
            </a:r>
            <a:endParaRPr sz="8000" b="1" dirty="0">
              <a:solidFill>
                <a:schemeClr val="accent1">
                  <a:lumMod val="50000"/>
                </a:schemeClr>
              </a:solidFill>
              <a:latin typeface="Century Gothic" panose="020B0502020202020204" pitchFamily="34" charset="0"/>
              <a:cs typeface="Calibri" panose="020F0502020204030204" pitchFamily="34" charset="0"/>
            </a:endParaRPr>
          </a:p>
        </p:txBody>
      </p:sp>
      <p:sp>
        <p:nvSpPr>
          <p:cNvPr id="778" name="Google Shape;778;p18"/>
          <p:cNvSpPr txBox="1"/>
          <p:nvPr/>
        </p:nvSpPr>
        <p:spPr>
          <a:xfrm>
            <a:off x="852515" y="2892196"/>
            <a:ext cx="16825885" cy="5661550"/>
          </a:xfrm>
          <a:prstGeom prst="rect">
            <a:avLst/>
          </a:prstGeom>
          <a:noFill/>
          <a:ln>
            <a:noFill/>
          </a:ln>
        </p:spPr>
        <p:txBody>
          <a:bodyPr spcFirstLastPara="1" wrap="square" lIns="0" tIns="0" rIns="0" bIns="0" anchor="t" anchorCtr="0">
            <a:spAutoFit/>
          </a:bodyPr>
          <a:lstStyle/>
          <a:p>
            <a:pPr marL="914378">
              <a:lnSpc>
                <a:spcPct val="130011"/>
              </a:lnSpc>
            </a:pPr>
            <a:endParaRPr sz="2700" dirty="0">
              <a:solidFill>
                <a:srgbClr val="191919"/>
              </a:solidFill>
              <a:latin typeface="Century Gothic" panose="020B0502020202020204" pitchFamily="34" charset="0"/>
              <a:cs typeface="Calibri" panose="020F0502020204030204" pitchFamily="34" charset="0"/>
            </a:endParaRPr>
          </a:p>
          <a:p>
            <a:pPr marL="539735" lvl="1" indent="-269867">
              <a:lnSpc>
                <a:spcPct val="130011"/>
              </a:lnSpc>
              <a:buClr>
                <a:srgbClr val="191919"/>
              </a:buClr>
              <a:buSzPts val="2499"/>
              <a:buFont typeface="Arial"/>
              <a:buChar char="•"/>
            </a:pPr>
            <a:r>
              <a:rPr lang="en-US" sz="3200" dirty="0">
                <a:solidFill>
                  <a:srgbClr val="191919"/>
                </a:solidFill>
                <a:latin typeface="Century Gothic" panose="020B0502020202020204" pitchFamily="34" charset="0"/>
                <a:cs typeface="Calibri" panose="020F0502020204030204" pitchFamily="34" charset="0"/>
              </a:rPr>
              <a:t>E</a:t>
            </a:r>
            <a:r>
              <a:rPr lang="en-US" sz="3200" dirty="0">
                <a:solidFill>
                  <a:srgbClr val="191919"/>
                </a:solidFill>
                <a:latin typeface="Century Gothic" panose="020B0502020202020204" pitchFamily="34" charset="0"/>
                <a:cs typeface="Calibri" panose="020F0502020204030204" pitchFamily="34" charset="0"/>
                <a:sym typeface="Arial"/>
              </a:rPr>
              <a:t>ven if the canteens </a:t>
            </a:r>
            <a:r>
              <a:rPr lang="en-US" sz="3200" dirty="0">
                <a:solidFill>
                  <a:srgbClr val="191919"/>
                </a:solidFill>
                <a:latin typeface="Century Gothic" panose="020B0502020202020204" pitchFamily="34" charset="0"/>
                <a:cs typeface="Calibri" panose="020F0502020204030204" pitchFamily="34" charset="0"/>
              </a:rPr>
              <a:t>offered</a:t>
            </a:r>
            <a:r>
              <a:rPr lang="en-US" sz="3200" dirty="0">
                <a:solidFill>
                  <a:srgbClr val="191919"/>
                </a:solidFill>
                <a:latin typeface="Century Gothic" panose="020B0502020202020204" pitchFamily="34" charset="0"/>
                <a:cs typeface="Calibri" panose="020F0502020204030204" pitchFamily="34" charset="0"/>
                <a:sym typeface="Arial"/>
              </a:rPr>
              <a:t> healthier options, the students wouldn’t choose them. </a:t>
            </a:r>
            <a:endParaRPr sz="3200" dirty="0">
              <a:latin typeface="Century Gothic" panose="020B0502020202020204" pitchFamily="34" charset="0"/>
              <a:cs typeface="Calibri" panose="020F0502020204030204" pitchFamily="34" charset="0"/>
            </a:endParaRPr>
          </a:p>
          <a:p>
            <a:pPr marL="539735" lvl="1" indent="-269867">
              <a:lnSpc>
                <a:spcPct val="130011"/>
              </a:lnSpc>
              <a:buClr>
                <a:srgbClr val="191919"/>
              </a:buClr>
              <a:buSzPts val="2499"/>
              <a:buFont typeface="Arial"/>
              <a:buChar char="•"/>
            </a:pPr>
            <a:r>
              <a:rPr lang="en-US" sz="3200" dirty="0">
                <a:solidFill>
                  <a:srgbClr val="191919"/>
                </a:solidFill>
                <a:latin typeface="Century Gothic" panose="020B0502020202020204" pitchFamily="34" charset="0"/>
                <a:cs typeface="Calibri" panose="020F0502020204030204" pitchFamily="34" charset="0"/>
              </a:rPr>
              <a:t>S</a:t>
            </a:r>
            <a:r>
              <a:rPr lang="en-US" sz="3200" dirty="0">
                <a:solidFill>
                  <a:srgbClr val="191919"/>
                </a:solidFill>
                <a:latin typeface="Century Gothic" panose="020B0502020202020204" pitchFamily="34" charset="0"/>
                <a:cs typeface="Calibri" panose="020F0502020204030204" pitchFamily="34" charset="0"/>
                <a:sym typeface="Arial"/>
              </a:rPr>
              <a:t>tudents have a strong preference for meat in terms of protein, followed by fish and finally vegetarian/vegan. </a:t>
            </a:r>
            <a:endParaRPr sz="3200" dirty="0">
              <a:latin typeface="Century Gothic" panose="020B0502020202020204" pitchFamily="34" charset="0"/>
              <a:cs typeface="Calibri" panose="020F0502020204030204" pitchFamily="34" charset="0"/>
            </a:endParaRPr>
          </a:p>
          <a:p>
            <a:pPr marL="539735" lvl="1" indent="-269867" algn="just">
              <a:lnSpc>
                <a:spcPct val="130011"/>
              </a:lnSpc>
              <a:buClr>
                <a:srgbClr val="191919"/>
              </a:buClr>
              <a:buSzPts val="2499"/>
              <a:buFont typeface="Arial"/>
              <a:buChar char="•"/>
            </a:pPr>
            <a:r>
              <a:rPr lang="en-US" sz="3200" b="1" dirty="0">
                <a:solidFill>
                  <a:srgbClr val="191919"/>
                </a:solidFill>
                <a:latin typeface="Century Gothic" panose="020B0502020202020204" pitchFamily="34" charset="0"/>
                <a:cs typeface="Calibri" panose="020F0502020204030204" pitchFamily="34" charset="0"/>
                <a:sym typeface="Arial"/>
              </a:rPr>
              <a:t>The biggest barrier that canteens have is the price. It's quite challenging to implement healthier options when they have a very small profit margin, especially canteens that charge social prices (i.e., 3 to 4€). </a:t>
            </a:r>
            <a:endParaRPr sz="3200" b="1" dirty="0">
              <a:latin typeface="Century Gothic" panose="020B0502020202020204" pitchFamily="34" charset="0"/>
              <a:cs typeface="Calibri" panose="020F0502020204030204" pitchFamily="34" charset="0"/>
            </a:endParaRPr>
          </a:p>
          <a:p>
            <a:pPr marL="539735" lvl="1" indent="-269867">
              <a:lnSpc>
                <a:spcPct val="130011"/>
              </a:lnSpc>
              <a:buClr>
                <a:srgbClr val="191919"/>
              </a:buClr>
              <a:buSzPts val="2499"/>
              <a:buFont typeface="Arial"/>
              <a:buChar char="•"/>
            </a:pPr>
            <a:r>
              <a:rPr lang="en-US" sz="3200" dirty="0">
                <a:solidFill>
                  <a:srgbClr val="191919"/>
                </a:solidFill>
                <a:latin typeface="Century Gothic" panose="020B0502020202020204" pitchFamily="34" charset="0"/>
                <a:cs typeface="Calibri" panose="020F0502020204030204" pitchFamily="34" charset="0"/>
                <a:sym typeface="Arial"/>
              </a:rPr>
              <a:t>In addition, companies are afraid to take risks when they already know what sells, i.e. less healthy and more fatty food.</a:t>
            </a:r>
            <a:endParaRPr sz="3200" dirty="0">
              <a:latin typeface="Century Gothic" panose="020B0502020202020204" pitchFamily="34" charset="0"/>
              <a:cs typeface="Calibri" panose="020F0502020204030204" pitchFamily="34" charset="0"/>
            </a:endParaRPr>
          </a:p>
        </p:txBody>
      </p:sp>
      <p:pic>
        <p:nvPicPr>
          <p:cNvPr id="5" name="Image" descr="Image">
            <a:extLst>
              <a:ext uri="{FF2B5EF4-FFF2-40B4-BE49-F238E27FC236}">
                <a16:creationId xmlns:a16="http://schemas.microsoft.com/office/drawing/2014/main" id="{FF5E6701-6D9F-4ACC-D21B-EDEB201CEDAC}"/>
              </a:ext>
            </a:extLst>
          </p:cNvPr>
          <p:cNvPicPr>
            <a:picLocks noChangeAspect="1"/>
          </p:cNvPicPr>
          <p:nvPr/>
        </p:nvPicPr>
        <p:blipFill>
          <a:blip r:embed="rId3"/>
          <a:stretch>
            <a:fillRect/>
          </a:stretch>
        </p:blipFill>
        <p:spPr>
          <a:xfrm>
            <a:off x="15435713" y="9028344"/>
            <a:ext cx="1999772" cy="691252"/>
          </a:xfrm>
          <a:prstGeom prst="rect">
            <a:avLst/>
          </a:prstGeom>
          <a:ln w="12700">
            <a:miter lim="400000"/>
          </a:ln>
        </p:spPr>
      </p:pic>
      <p:sp>
        <p:nvSpPr>
          <p:cNvPr id="3" name="Freeform 4" descr="Image">
            <a:extLst>
              <a:ext uri="{FF2B5EF4-FFF2-40B4-BE49-F238E27FC236}">
                <a16:creationId xmlns:a16="http://schemas.microsoft.com/office/drawing/2014/main" id="{D0D35D60-C0AB-EE64-509A-691E74CEFE0F}"/>
              </a:ext>
            </a:extLst>
          </p:cNvPr>
          <p:cNvSpPr/>
          <p:nvPr/>
        </p:nvSpPr>
        <p:spPr>
          <a:xfrm>
            <a:off x="16151496" y="77986"/>
            <a:ext cx="2152717" cy="1073771"/>
          </a:xfrm>
          <a:custGeom>
            <a:avLst/>
            <a:gdLst/>
            <a:ahLst/>
            <a:cxnLst/>
            <a:rect l="l" t="t" r="r" b="b"/>
            <a:pathLst>
              <a:path w="2152717" h="1073771">
                <a:moveTo>
                  <a:pt x="0" y="0"/>
                </a:moveTo>
                <a:lnTo>
                  <a:pt x="2152717" y="0"/>
                </a:lnTo>
                <a:lnTo>
                  <a:pt x="2152717" y="1073772"/>
                </a:lnTo>
                <a:lnTo>
                  <a:pt x="0" y="1073772"/>
                </a:lnTo>
                <a:lnTo>
                  <a:pt x="0" y="0"/>
                </a:lnTo>
                <a:close/>
              </a:path>
            </a:pathLst>
          </a:custGeom>
          <a:blipFill>
            <a:blip r:embed="rId4"/>
            <a:stretch>
              <a:fillRect b="-16"/>
            </a:stretch>
          </a:blipFill>
        </p:spPr>
      </p:sp>
    </p:spTree>
    <p:extLst>
      <p:ext uri="{BB962C8B-B14F-4D97-AF65-F5344CB8AC3E}">
        <p14:creationId xmlns:p14="http://schemas.microsoft.com/office/powerpoint/2010/main" val="32753635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Image"/>
          <p:cNvSpPr/>
          <p:nvPr/>
        </p:nvSpPr>
        <p:spPr>
          <a:xfrm>
            <a:off x="15919679" y="9195633"/>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sp>
      <p:sp>
        <p:nvSpPr>
          <p:cNvPr id="3" name="Freeform 3" descr="Image"/>
          <p:cNvSpPr/>
          <p:nvPr/>
        </p:nvSpPr>
        <p:spPr>
          <a:xfrm>
            <a:off x="15919677" y="9195633"/>
            <a:ext cx="1515808" cy="523962"/>
          </a:xfrm>
          <a:custGeom>
            <a:avLst/>
            <a:gdLst/>
            <a:ahLst/>
            <a:cxnLst/>
            <a:rect l="l" t="t" r="r" b="b"/>
            <a:pathLst>
              <a:path w="1515808" h="523962">
                <a:moveTo>
                  <a:pt x="0" y="0"/>
                </a:moveTo>
                <a:lnTo>
                  <a:pt x="1515808" y="0"/>
                </a:lnTo>
                <a:lnTo>
                  <a:pt x="1515808" y="523962"/>
                </a:lnTo>
                <a:lnTo>
                  <a:pt x="0" y="523962"/>
                </a:lnTo>
                <a:lnTo>
                  <a:pt x="0" y="0"/>
                </a:lnTo>
                <a:close/>
              </a:path>
            </a:pathLst>
          </a:custGeom>
          <a:blipFill>
            <a:blip r:embed="rId4"/>
            <a:stretch>
              <a:fillRect b="-208"/>
            </a:stretch>
          </a:blipFill>
        </p:spPr>
      </p:sp>
      <p:sp>
        <p:nvSpPr>
          <p:cNvPr id="6" name="Freeform 6"/>
          <p:cNvSpPr/>
          <p:nvPr/>
        </p:nvSpPr>
        <p:spPr>
          <a:xfrm>
            <a:off x="904873" y="0"/>
            <a:ext cx="16478254" cy="1698434"/>
          </a:xfrm>
          <a:custGeom>
            <a:avLst/>
            <a:gdLst/>
            <a:ahLst/>
            <a:cxnLst/>
            <a:rect l="l" t="t" r="r" b="b"/>
            <a:pathLst>
              <a:path w="21971005" h="2264579">
                <a:moveTo>
                  <a:pt x="0" y="0"/>
                </a:moveTo>
                <a:lnTo>
                  <a:pt x="21971005" y="0"/>
                </a:lnTo>
                <a:lnTo>
                  <a:pt x="21971005" y="2264579"/>
                </a:lnTo>
                <a:lnTo>
                  <a:pt x="0" y="2264579"/>
                </a:lnTo>
                <a:close/>
              </a:path>
            </a:pathLst>
          </a:custGeom>
        </p:spPr>
      </p:sp>
      <p:sp>
        <p:nvSpPr>
          <p:cNvPr id="8" name="Freeform 8" descr="Image"/>
          <p:cNvSpPr/>
          <p:nvPr/>
        </p:nvSpPr>
        <p:spPr>
          <a:xfrm rot="-5400000">
            <a:off x="13436865" y="349990"/>
            <a:ext cx="745709" cy="7007750"/>
          </a:xfrm>
          <a:custGeom>
            <a:avLst/>
            <a:gdLst/>
            <a:ahLst/>
            <a:cxnLst/>
            <a:rect l="l" t="t" r="r" b="b"/>
            <a:pathLst>
              <a:path w="745709" h="7007750">
                <a:moveTo>
                  <a:pt x="0" y="0"/>
                </a:moveTo>
                <a:lnTo>
                  <a:pt x="745709" y="0"/>
                </a:lnTo>
                <a:lnTo>
                  <a:pt x="745709" y="7007750"/>
                </a:lnTo>
                <a:lnTo>
                  <a:pt x="0" y="7007750"/>
                </a:lnTo>
                <a:lnTo>
                  <a:pt x="0" y="0"/>
                </a:lnTo>
                <a:close/>
              </a:path>
            </a:pathLst>
          </a:custGeom>
          <a:blipFill>
            <a:blip r:embed="rId5"/>
            <a:stretch>
              <a:fillRect l="-1305926" t="-120814" r="-633342"/>
            </a:stretch>
          </a:blipFill>
        </p:spPr>
      </p:sp>
      <p:sp>
        <p:nvSpPr>
          <p:cNvPr id="9" name="TextBox 9"/>
          <p:cNvSpPr txBox="1"/>
          <p:nvPr/>
        </p:nvSpPr>
        <p:spPr>
          <a:xfrm>
            <a:off x="10182706" y="3644315"/>
            <a:ext cx="7254027" cy="409575"/>
          </a:xfrm>
          <a:prstGeom prst="rect">
            <a:avLst/>
          </a:prstGeom>
        </p:spPr>
        <p:txBody>
          <a:bodyPr lIns="0" tIns="0" rIns="0" bIns="0" rtlCol="0" anchor="t">
            <a:spAutoFit/>
          </a:bodyPr>
          <a:lstStyle/>
          <a:p>
            <a:pPr algn="ctr">
              <a:lnSpc>
                <a:spcPts val="2879"/>
              </a:lnSpc>
            </a:pPr>
            <a:r>
              <a:rPr lang="en-US" sz="2400" b="1">
                <a:solidFill>
                  <a:srgbClr val="FFFFFF"/>
                </a:solidFill>
                <a:latin typeface="Helvetica World Bold"/>
                <a:ea typeface="Helvetica World Bold"/>
                <a:cs typeface="Helvetica World Bold"/>
                <a:sym typeface="Helvetica World Bold"/>
              </a:rPr>
              <a:t>Implementation of MD in University Cafeterias</a:t>
            </a:r>
          </a:p>
        </p:txBody>
      </p:sp>
      <p:grpSp>
        <p:nvGrpSpPr>
          <p:cNvPr id="10" name="Group 10"/>
          <p:cNvGrpSpPr/>
          <p:nvPr/>
        </p:nvGrpSpPr>
        <p:grpSpPr>
          <a:xfrm>
            <a:off x="10305845" y="4535162"/>
            <a:ext cx="3262580" cy="653011"/>
            <a:chOff x="0" y="0"/>
            <a:chExt cx="4350106" cy="870681"/>
          </a:xfrm>
        </p:grpSpPr>
        <p:sp>
          <p:nvSpPr>
            <p:cNvPr id="11" name="Freeform 11" descr="Image"/>
            <p:cNvSpPr/>
            <p:nvPr/>
          </p:nvSpPr>
          <p:spPr>
            <a:xfrm rot="-5400000">
              <a:off x="1739713" y="-1739713"/>
              <a:ext cx="870681" cy="4350106"/>
            </a:xfrm>
            <a:custGeom>
              <a:avLst/>
              <a:gdLst/>
              <a:ahLst/>
              <a:cxnLst/>
              <a:rect l="l" t="t" r="r" b="b"/>
              <a:pathLst>
                <a:path w="870681" h="4350106">
                  <a:moveTo>
                    <a:pt x="0" y="0"/>
                  </a:moveTo>
                  <a:lnTo>
                    <a:pt x="870681" y="0"/>
                  </a:lnTo>
                  <a:lnTo>
                    <a:pt x="870681" y="4350107"/>
                  </a:lnTo>
                  <a:lnTo>
                    <a:pt x="0" y="4350107"/>
                  </a:lnTo>
                  <a:lnTo>
                    <a:pt x="0" y="0"/>
                  </a:lnTo>
                  <a:close/>
                </a:path>
              </a:pathLst>
            </a:custGeom>
            <a:blipFill>
              <a:blip r:embed="rId6"/>
              <a:stretch>
                <a:fillRect l="-1201735" t="-206353" r="-567074" b="-74262"/>
              </a:stretch>
            </a:blipFill>
          </p:spPr>
        </p:sp>
        <p:sp>
          <p:nvSpPr>
            <p:cNvPr id="12" name="TextBox 12"/>
            <p:cNvSpPr txBox="1"/>
            <p:nvPr/>
          </p:nvSpPr>
          <p:spPr>
            <a:xfrm>
              <a:off x="325453" y="164267"/>
              <a:ext cx="3699200" cy="542925"/>
            </a:xfrm>
            <a:prstGeom prst="rect">
              <a:avLst/>
            </a:prstGeom>
          </p:spPr>
          <p:txBody>
            <a:bodyPr lIns="0" tIns="0" rIns="0" bIns="0" rtlCol="0" anchor="t">
              <a:spAutoFit/>
            </a:bodyPr>
            <a:lstStyle/>
            <a:p>
              <a:pPr algn="ctr">
                <a:lnSpc>
                  <a:spcPts val="2879"/>
                </a:lnSpc>
              </a:pPr>
              <a:r>
                <a:rPr lang="en-US" sz="2400" b="1">
                  <a:solidFill>
                    <a:srgbClr val="FFFFFF"/>
                  </a:solidFill>
                  <a:latin typeface="Helvetica World Bold"/>
                  <a:ea typeface="Helvetica World Bold"/>
                  <a:cs typeface="Helvetica World Bold"/>
                  <a:sym typeface="Helvetica World Bold"/>
                </a:rPr>
                <a:t>Facilitators</a:t>
              </a:r>
            </a:p>
          </p:txBody>
        </p:sp>
      </p:grpSp>
      <p:grpSp>
        <p:nvGrpSpPr>
          <p:cNvPr id="13" name="Group 13"/>
          <p:cNvGrpSpPr/>
          <p:nvPr/>
        </p:nvGrpSpPr>
        <p:grpSpPr>
          <a:xfrm>
            <a:off x="14135162" y="4541044"/>
            <a:ext cx="3097736" cy="653011"/>
            <a:chOff x="0" y="0"/>
            <a:chExt cx="4130315" cy="870681"/>
          </a:xfrm>
        </p:grpSpPr>
        <p:sp>
          <p:nvSpPr>
            <p:cNvPr id="14" name="Freeform 14" descr="Image"/>
            <p:cNvSpPr/>
            <p:nvPr/>
          </p:nvSpPr>
          <p:spPr>
            <a:xfrm rot="-5400000">
              <a:off x="1629817" y="-1629817"/>
              <a:ext cx="870681" cy="4130315"/>
            </a:xfrm>
            <a:custGeom>
              <a:avLst/>
              <a:gdLst/>
              <a:ahLst/>
              <a:cxnLst/>
              <a:rect l="l" t="t" r="r" b="b"/>
              <a:pathLst>
                <a:path w="870681" h="4130315">
                  <a:moveTo>
                    <a:pt x="0" y="0"/>
                  </a:moveTo>
                  <a:lnTo>
                    <a:pt x="870681" y="0"/>
                  </a:lnTo>
                  <a:lnTo>
                    <a:pt x="870681" y="4130315"/>
                  </a:lnTo>
                  <a:lnTo>
                    <a:pt x="0" y="4130315"/>
                  </a:lnTo>
                  <a:lnTo>
                    <a:pt x="0" y="0"/>
                  </a:lnTo>
                  <a:close/>
                </a:path>
              </a:pathLst>
            </a:custGeom>
            <a:blipFill>
              <a:blip r:embed="rId7"/>
              <a:stretch>
                <a:fillRect l="-1176597" t="-214764" r="-556008" b="-78340"/>
              </a:stretch>
            </a:blipFill>
          </p:spPr>
        </p:sp>
        <p:sp>
          <p:nvSpPr>
            <p:cNvPr id="15" name="TextBox 15"/>
            <p:cNvSpPr txBox="1"/>
            <p:nvPr/>
          </p:nvSpPr>
          <p:spPr>
            <a:xfrm>
              <a:off x="239588" y="164267"/>
              <a:ext cx="3651138" cy="542925"/>
            </a:xfrm>
            <a:prstGeom prst="rect">
              <a:avLst/>
            </a:prstGeom>
          </p:spPr>
          <p:txBody>
            <a:bodyPr lIns="0" tIns="0" rIns="0" bIns="0" rtlCol="0" anchor="t">
              <a:spAutoFit/>
            </a:bodyPr>
            <a:lstStyle/>
            <a:p>
              <a:pPr algn="ctr">
                <a:lnSpc>
                  <a:spcPts val="2879"/>
                </a:lnSpc>
              </a:pPr>
              <a:r>
                <a:rPr lang="en-US" sz="2400" b="1">
                  <a:solidFill>
                    <a:srgbClr val="FFFFFF"/>
                  </a:solidFill>
                  <a:latin typeface="Helvetica World Bold"/>
                  <a:ea typeface="Helvetica World Bold"/>
                  <a:cs typeface="Helvetica World Bold"/>
                  <a:sym typeface="Helvetica World Bold"/>
                </a:rPr>
                <a:t>Barriers</a:t>
              </a:r>
            </a:p>
          </p:txBody>
        </p:sp>
      </p:grpSp>
      <p:sp>
        <p:nvSpPr>
          <p:cNvPr id="16" name="AutoShape 16"/>
          <p:cNvSpPr/>
          <p:nvPr/>
        </p:nvSpPr>
        <p:spPr>
          <a:xfrm flipV="1">
            <a:off x="11937134" y="4226719"/>
            <a:ext cx="1872585" cy="308443"/>
          </a:xfrm>
          <a:prstGeom prst="line">
            <a:avLst/>
          </a:prstGeom>
          <a:ln w="38100" cap="flat">
            <a:solidFill>
              <a:srgbClr val="DD82AC"/>
            </a:solidFill>
            <a:prstDash val="solid"/>
            <a:headEnd type="none" w="sm" len="sm"/>
            <a:tailEnd type="none" w="sm" len="sm"/>
          </a:ln>
        </p:spPr>
      </p:sp>
      <p:sp>
        <p:nvSpPr>
          <p:cNvPr id="17" name="AutoShape 17"/>
          <p:cNvSpPr/>
          <p:nvPr/>
        </p:nvSpPr>
        <p:spPr>
          <a:xfrm flipH="1" flipV="1">
            <a:off x="13809719" y="4226719"/>
            <a:ext cx="1874311" cy="314325"/>
          </a:xfrm>
          <a:prstGeom prst="line">
            <a:avLst/>
          </a:prstGeom>
          <a:ln w="38100" cap="flat">
            <a:solidFill>
              <a:srgbClr val="DD82AC"/>
            </a:solidFill>
            <a:prstDash val="solid"/>
            <a:headEnd type="none" w="sm" len="sm"/>
            <a:tailEnd type="none" w="sm" len="sm"/>
          </a:ln>
        </p:spPr>
      </p:sp>
      <p:sp>
        <p:nvSpPr>
          <p:cNvPr id="18" name="TextBox 18"/>
          <p:cNvSpPr txBox="1"/>
          <p:nvPr/>
        </p:nvSpPr>
        <p:spPr>
          <a:xfrm>
            <a:off x="279721" y="2852177"/>
            <a:ext cx="8897019" cy="6393097"/>
          </a:xfrm>
          <a:prstGeom prst="rect">
            <a:avLst/>
          </a:prstGeom>
        </p:spPr>
        <p:txBody>
          <a:bodyPr wrap="square" lIns="0" tIns="0" rIns="0" bIns="0" rtlCol="0" anchor="t">
            <a:spAutoFit/>
          </a:bodyPr>
          <a:lstStyle/>
          <a:p>
            <a:pPr marL="453390" lvl="1" indent="-226695" algn="l">
              <a:lnSpc>
                <a:spcPct val="150000"/>
              </a:lnSpc>
              <a:buFont typeface="Arial"/>
              <a:buChar char="•"/>
            </a:pPr>
            <a:r>
              <a:rPr lang="en-US" sz="3200" b="1" dirty="0">
                <a:solidFill>
                  <a:srgbClr val="1A1560"/>
                </a:solidFill>
                <a:latin typeface="Century Gothic" panose="020B0502020202020204" pitchFamily="34" charset="0"/>
                <a:ea typeface="Helvetica World Bold"/>
                <a:cs typeface="Helvetica World Bold"/>
                <a:sym typeface="Helvetica World Bold"/>
              </a:rPr>
              <a:t>Greater adherence to the meat dish </a:t>
            </a:r>
          </a:p>
          <a:p>
            <a:pPr marL="518160" lvl="2" algn="l">
              <a:lnSpc>
                <a:spcPct val="150000"/>
              </a:lnSpc>
            </a:pPr>
            <a:r>
              <a:rPr lang="en-US" sz="2400" dirty="0">
                <a:solidFill>
                  <a:srgbClr val="1A1560"/>
                </a:solidFill>
                <a:latin typeface="Century Gothic" panose="020B0502020202020204" pitchFamily="34" charset="0"/>
                <a:ea typeface="Helvetica World"/>
                <a:cs typeface="Helvetica World"/>
                <a:sym typeface="Helvetica World"/>
              </a:rPr>
              <a:t>“And we always notice that the meat always finishes first. And if we had more meat, the others wouldn't even sell out, because people always go ‘What's the meat dish?’ Only when they've run out do they often go vegetarian or fish.” (M, 46 years old, entrepreneur)</a:t>
            </a:r>
          </a:p>
          <a:p>
            <a:pPr marL="453390" lvl="1" indent="-226695" algn="l">
              <a:lnSpc>
                <a:spcPct val="150000"/>
              </a:lnSpc>
              <a:buFont typeface="Arial"/>
              <a:buChar char="•"/>
            </a:pPr>
            <a:r>
              <a:rPr lang="en-US" sz="3200" b="1" dirty="0">
                <a:solidFill>
                  <a:srgbClr val="1A1560"/>
                </a:solidFill>
                <a:latin typeface="Century Gothic" panose="020B0502020202020204" pitchFamily="34" charset="0"/>
                <a:ea typeface="Helvetica World Bold"/>
                <a:cs typeface="Helvetica World Bold"/>
                <a:sym typeface="Helvetica World Bold"/>
              </a:rPr>
              <a:t>Low adherence to healthier options </a:t>
            </a:r>
          </a:p>
          <a:p>
            <a:pPr marL="460586" lvl="2" algn="l">
              <a:lnSpc>
                <a:spcPct val="150000"/>
              </a:lnSpc>
            </a:pPr>
            <a:r>
              <a:rPr lang="en-US" sz="2400" dirty="0">
                <a:solidFill>
                  <a:srgbClr val="1A1560"/>
                </a:solidFill>
                <a:latin typeface="Century Gothic" panose="020B0502020202020204" pitchFamily="34" charset="0"/>
                <a:ea typeface="Helvetica World"/>
                <a:cs typeface="Helvetica World"/>
                <a:sym typeface="Helvetica World"/>
              </a:rPr>
              <a:t>“(...) that's what they're looking for out there. It's pizzas, burgers, fried eggs, steaks, and French fries. If you had French fries every day, you'd have students every day.”(F, 45 years old, carer)</a:t>
            </a:r>
          </a:p>
        </p:txBody>
      </p:sp>
      <p:grpSp>
        <p:nvGrpSpPr>
          <p:cNvPr id="19" name="Group 19"/>
          <p:cNvGrpSpPr/>
          <p:nvPr/>
        </p:nvGrpSpPr>
        <p:grpSpPr>
          <a:xfrm rot="16200000">
            <a:off x="11651821" y="6041524"/>
            <a:ext cx="839529" cy="3573151"/>
            <a:chOff x="0" y="0"/>
            <a:chExt cx="1119372" cy="4764201"/>
          </a:xfrm>
        </p:grpSpPr>
        <p:sp>
          <p:nvSpPr>
            <p:cNvPr id="20" name="Freeform 20" descr="Image"/>
            <p:cNvSpPr/>
            <p:nvPr/>
          </p:nvSpPr>
          <p:spPr>
            <a:xfrm>
              <a:off x="0" y="0"/>
              <a:ext cx="1119372" cy="4764201"/>
            </a:xfrm>
            <a:custGeom>
              <a:avLst/>
              <a:gdLst/>
              <a:ahLst/>
              <a:cxnLst/>
              <a:rect l="l" t="t" r="r" b="b"/>
              <a:pathLst>
                <a:path w="1119372" h="4764201">
                  <a:moveTo>
                    <a:pt x="0" y="0"/>
                  </a:moveTo>
                  <a:lnTo>
                    <a:pt x="1119372" y="0"/>
                  </a:lnTo>
                  <a:lnTo>
                    <a:pt x="1119372" y="4764201"/>
                  </a:lnTo>
                  <a:lnTo>
                    <a:pt x="0" y="4764201"/>
                  </a:lnTo>
                  <a:lnTo>
                    <a:pt x="0" y="0"/>
                  </a:lnTo>
                  <a:close/>
                </a:path>
              </a:pathLst>
            </a:custGeom>
            <a:blipFill>
              <a:blip r:embed="rId6"/>
              <a:stretch>
                <a:fillRect l="-1005209" t="-206353" r="-486776" b="-74262"/>
              </a:stretch>
            </a:blipFill>
          </p:spPr>
        </p:sp>
        <p:sp>
          <p:nvSpPr>
            <p:cNvPr id="21" name="TextBox 21"/>
            <p:cNvSpPr txBox="1"/>
            <p:nvPr/>
          </p:nvSpPr>
          <p:spPr>
            <a:xfrm rot="5400000">
              <a:off x="-1466439" y="2019522"/>
              <a:ext cx="4061774" cy="725156"/>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Simplicity of cooking techniques </a:t>
              </a:r>
            </a:p>
          </p:txBody>
        </p:sp>
      </p:grpSp>
      <p:grpSp>
        <p:nvGrpSpPr>
          <p:cNvPr id="22" name="Group 22"/>
          <p:cNvGrpSpPr/>
          <p:nvPr/>
        </p:nvGrpSpPr>
        <p:grpSpPr>
          <a:xfrm>
            <a:off x="10305844" y="6541886"/>
            <a:ext cx="3573151" cy="542964"/>
            <a:chOff x="-1" y="1"/>
            <a:chExt cx="4764201" cy="723952"/>
          </a:xfrm>
        </p:grpSpPr>
        <p:sp>
          <p:nvSpPr>
            <p:cNvPr id="23" name="Freeform 23" descr="Image"/>
            <p:cNvSpPr/>
            <p:nvPr/>
          </p:nvSpPr>
          <p:spPr>
            <a:xfrm rot="-5400000">
              <a:off x="2020124" y="-2020124"/>
              <a:ext cx="723952" cy="4764201"/>
            </a:xfrm>
            <a:custGeom>
              <a:avLst/>
              <a:gdLst/>
              <a:ahLst/>
              <a:cxnLst/>
              <a:rect l="l" t="t" r="r" b="b"/>
              <a:pathLst>
                <a:path w="723952" h="4764201">
                  <a:moveTo>
                    <a:pt x="0" y="0"/>
                  </a:moveTo>
                  <a:lnTo>
                    <a:pt x="723952" y="0"/>
                  </a:lnTo>
                  <a:lnTo>
                    <a:pt x="723952" y="4764200"/>
                  </a:lnTo>
                  <a:lnTo>
                    <a:pt x="0" y="4764200"/>
                  </a:lnTo>
                  <a:lnTo>
                    <a:pt x="0" y="0"/>
                  </a:lnTo>
                  <a:close/>
                </a:path>
              </a:pathLst>
            </a:custGeom>
            <a:blipFill>
              <a:blip r:embed="rId6"/>
              <a:stretch>
                <a:fillRect l="-1608872" t="-206353" r="-752653" b="-74262"/>
              </a:stretch>
            </a:blipFill>
          </p:spPr>
          <p:txBody>
            <a:bodyPr/>
            <a:lstStyle/>
            <a:p>
              <a:endParaRPr lang="pt-PT" dirty="0"/>
            </a:p>
          </p:txBody>
        </p:sp>
        <p:sp>
          <p:nvSpPr>
            <p:cNvPr id="24" name="TextBox 24"/>
            <p:cNvSpPr txBox="1"/>
            <p:nvPr/>
          </p:nvSpPr>
          <p:spPr>
            <a:xfrm>
              <a:off x="356432" y="191387"/>
              <a:ext cx="4051334" cy="348984"/>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Employee training </a:t>
              </a:r>
            </a:p>
          </p:txBody>
        </p:sp>
      </p:grpSp>
      <p:grpSp>
        <p:nvGrpSpPr>
          <p:cNvPr id="25" name="Group 25"/>
          <p:cNvGrpSpPr/>
          <p:nvPr/>
        </p:nvGrpSpPr>
        <p:grpSpPr>
          <a:xfrm>
            <a:off x="10236567" y="5706040"/>
            <a:ext cx="3573151" cy="542964"/>
            <a:chOff x="-1" y="1"/>
            <a:chExt cx="4764201" cy="723952"/>
          </a:xfrm>
        </p:grpSpPr>
        <p:sp>
          <p:nvSpPr>
            <p:cNvPr id="26" name="Freeform 26" descr="Image"/>
            <p:cNvSpPr/>
            <p:nvPr/>
          </p:nvSpPr>
          <p:spPr>
            <a:xfrm rot="-5400000">
              <a:off x="2020124" y="-2020124"/>
              <a:ext cx="723952" cy="4764201"/>
            </a:xfrm>
            <a:custGeom>
              <a:avLst/>
              <a:gdLst/>
              <a:ahLst/>
              <a:cxnLst/>
              <a:rect l="l" t="t" r="r" b="b"/>
              <a:pathLst>
                <a:path w="723952" h="4764201">
                  <a:moveTo>
                    <a:pt x="0" y="0"/>
                  </a:moveTo>
                  <a:lnTo>
                    <a:pt x="723952" y="0"/>
                  </a:lnTo>
                  <a:lnTo>
                    <a:pt x="723952" y="4764200"/>
                  </a:lnTo>
                  <a:lnTo>
                    <a:pt x="0" y="4764200"/>
                  </a:lnTo>
                  <a:lnTo>
                    <a:pt x="0" y="0"/>
                  </a:lnTo>
                  <a:close/>
                </a:path>
              </a:pathLst>
            </a:custGeom>
            <a:blipFill>
              <a:blip r:embed="rId6"/>
              <a:stretch>
                <a:fillRect l="-1608872" t="-206353" r="-752653" b="-74262"/>
              </a:stretch>
            </a:blipFill>
          </p:spPr>
          <p:txBody>
            <a:bodyPr/>
            <a:lstStyle/>
            <a:p>
              <a:endParaRPr lang="pt-PT" dirty="0"/>
            </a:p>
          </p:txBody>
        </p:sp>
        <p:sp>
          <p:nvSpPr>
            <p:cNvPr id="27" name="TextBox 27"/>
            <p:cNvSpPr txBox="1"/>
            <p:nvPr/>
          </p:nvSpPr>
          <p:spPr>
            <a:xfrm>
              <a:off x="356432" y="191386"/>
              <a:ext cx="4051334" cy="348984"/>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Protocols </a:t>
              </a:r>
            </a:p>
          </p:txBody>
        </p:sp>
      </p:grpSp>
      <p:grpSp>
        <p:nvGrpSpPr>
          <p:cNvPr id="31" name="Group 31"/>
          <p:cNvGrpSpPr/>
          <p:nvPr/>
        </p:nvGrpSpPr>
        <p:grpSpPr>
          <a:xfrm rot="16200000">
            <a:off x="15612601" y="5127769"/>
            <a:ext cx="542964" cy="3573151"/>
            <a:chOff x="0" y="0"/>
            <a:chExt cx="723952" cy="4764201"/>
          </a:xfrm>
        </p:grpSpPr>
        <p:sp>
          <p:nvSpPr>
            <p:cNvPr id="32" name="Freeform 32" descr="Image"/>
            <p:cNvSpPr/>
            <p:nvPr/>
          </p:nvSpPr>
          <p:spPr>
            <a:xfrm>
              <a:off x="0" y="0"/>
              <a:ext cx="723952" cy="4764201"/>
            </a:xfrm>
            <a:custGeom>
              <a:avLst/>
              <a:gdLst/>
              <a:ahLst/>
              <a:cxnLst/>
              <a:rect l="l" t="t" r="r" b="b"/>
              <a:pathLst>
                <a:path w="723952" h="4764201">
                  <a:moveTo>
                    <a:pt x="0" y="0"/>
                  </a:moveTo>
                  <a:lnTo>
                    <a:pt x="723952" y="0"/>
                  </a:lnTo>
                  <a:lnTo>
                    <a:pt x="723952" y="4764201"/>
                  </a:lnTo>
                  <a:lnTo>
                    <a:pt x="0" y="4764201"/>
                  </a:lnTo>
                  <a:lnTo>
                    <a:pt x="0" y="0"/>
                  </a:lnTo>
                  <a:close/>
                </a:path>
              </a:pathLst>
            </a:custGeom>
            <a:blipFill>
              <a:blip r:embed="rId8"/>
              <a:stretch>
                <a:fillRect l="-1608872" t="-206353" r="-752653" b="-74262"/>
              </a:stretch>
            </a:blipFill>
          </p:spPr>
        </p:sp>
        <p:sp>
          <p:nvSpPr>
            <p:cNvPr id="33" name="TextBox 33"/>
            <p:cNvSpPr txBox="1"/>
            <p:nvPr/>
          </p:nvSpPr>
          <p:spPr>
            <a:xfrm rot="5400000">
              <a:off x="-1667595" y="2207608"/>
              <a:ext cx="4051334" cy="348984"/>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High cost </a:t>
              </a:r>
            </a:p>
          </p:txBody>
        </p:sp>
      </p:grpSp>
      <p:grpSp>
        <p:nvGrpSpPr>
          <p:cNvPr id="34" name="Group 34"/>
          <p:cNvGrpSpPr/>
          <p:nvPr/>
        </p:nvGrpSpPr>
        <p:grpSpPr>
          <a:xfrm rot="16200000">
            <a:off x="15687107" y="4312638"/>
            <a:ext cx="542964" cy="3573151"/>
            <a:chOff x="0" y="0"/>
            <a:chExt cx="723952" cy="4764201"/>
          </a:xfrm>
        </p:grpSpPr>
        <p:sp>
          <p:nvSpPr>
            <p:cNvPr id="35" name="Freeform 35" descr="Image"/>
            <p:cNvSpPr/>
            <p:nvPr/>
          </p:nvSpPr>
          <p:spPr>
            <a:xfrm>
              <a:off x="0" y="0"/>
              <a:ext cx="723952" cy="4764201"/>
            </a:xfrm>
            <a:custGeom>
              <a:avLst/>
              <a:gdLst/>
              <a:ahLst/>
              <a:cxnLst/>
              <a:rect l="l" t="t" r="r" b="b"/>
              <a:pathLst>
                <a:path w="723952" h="4764201">
                  <a:moveTo>
                    <a:pt x="0" y="0"/>
                  </a:moveTo>
                  <a:lnTo>
                    <a:pt x="723952" y="0"/>
                  </a:lnTo>
                  <a:lnTo>
                    <a:pt x="723952" y="4764201"/>
                  </a:lnTo>
                  <a:lnTo>
                    <a:pt x="0" y="4764201"/>
                  </a:lnTo>
                  <a:lnTo>
                    <a:pt x="0" y="0"/>
                  </a:lnTo>
                  <a:close/>
                </a:path>
              </a:pathLst>
            </a:custGeom>
            <a:blipFill>
              <a:blip r:embed="rId8"/>
              <a:stretch>
                <a:fillRect l="-1608872" t="-206353" r="-752653" b="-74262"/>
              </a:stretch>
            </a:blipFill>
          </p:spPr>
        </p:sp>
        <p:sp>
          <p:nvSpPr>
            <p:cNvPr id="36" name="TextBox 36"/>
            <p:cNvSpPr txBox="1"/>
            <p:nvPr/>
          </p:nvSpPr>
          <p:spPr>
            <a:xfrm rot="5400000">
              <a:off x="-1667595" y="2207608"/>
              <a:ext cx="4051334" cy="348984"/>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Lack of suppliers </a:t>
              </a:r>
            </a:p>
          </p:txBody>
        </p:sp>
      </p:grpSp>
      <p:grpSp>
        <p:nvGrpSpPr>
          <p:cNvPr id="37" name="Group 37"/>
          <p:cNvGrpSpPr/>
          <p:nvPr/>
        </p:nvGrpSpPr>
        <p:grpSpPr>
          <a:xfrm rot="16200000">
            <a:off x="15500557" y="6019496"/>
            <a:ext cx="838239" cy="3573151"/>
            <a:chOff x="0" y="0"/>
            <a:chExt cx="1117652" cy="4764201"/>
          </a:xfrm>
        </p:grpSpPr>
        <p:sp>
          <p:nvSpPr>
            <p:cNvPr id="38" name="Freeform 38" descr="Image"/>
            <p:cNvSpPr/>
            <p:nvPr/>
          </p:nvSpPr>
          <p:spPr>
            <a:xfrm>
              <a:off x="0" y="0"/>
              <a:ext cx="1117652" cy="4764201"/>
            </a:xfrm>
            <a:custGeom>
              <a:avLst/>
              <a:gdLst/>
              <a:ahLst/>
              <a:cxnLst/>
              <a:rect l="l" t="t" r="r" b="b"/>
              <a:pathLst>
                <a:path w="1117652" h="4764201">
                  <a:moveTo>
                    <a:pt x="0" y="0"/>
                  </a:moveTo>
                  <a:lnTo>
                    <a:pt x="1117652" y="0"/>
                  </a:lnTo>
                  <a:lnTo>
                    <a:pt x="1117652" y="4764201"/>
                  </a:lnTo>
                  <a:lnTo>
                    <a:pt x="0" y="4764201"/>
                  </a:lnTo>
                  <a:lnTo>
                    <a:pt x="0" y="0"/>
                  </a:lnTo>
                  <a:close/>
                </a:path>
              </a:pathLst>
            </a:custGeom>
            <a:blipFill>
              <a:blip r:embed="rId8"/>
              <a:stretch>
                <a:fillRect l="-646016" t="-116051" r="-286770" b="-30490"/>
              </a:stretch>
            </a:blipFill>
          </p:spPr>
        </p:sp>
        <p:sp>
          <p:nvSpPr>
            <p:cNvPr id="39" name="TextBox 39"/>
            <p:cNvSpPr txBox="1"/>
            <p:nvPr/>
          </p:nvSpPr>
          <p:spPr>
            <a:xfrm rot="5332436">
              <a:off x="-1470744" y="2019522"/>
              <a:ext cx="4051334" cy="725156"/>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Low student adherence to MD-aligned foods </a:t>
              </a:r>
            </a:p>
          </p:txBody>
        </p:sp>
      </p:grpSp>
      <p:grpSp>
        <p:nvGrpSpPr>
          <p:cNvPr id="68" name="Group 68"/>
          <p:cNvGrpSpPr/>
          <p:nvPr/>
        </p:nvGrpSpPr>
        <p:grpSpPr>
          <a:xfrm>
            <a:off x="1168553" y="1568034"/>
            <a:ext cx="5862124" cy="694618"/>
            <a:chOff x="0" y="0"/>
            <a:chExt cx="7816166" cy="926157"/>
          </a:xfrm>
        </p:grpSpPr>
        <p:sp>
          <p:nvSpPr>
            <p:cNvPr id="69" name="Freeform 69" descr="Image"/>
            <p:cNvSpPr/>
            <p:nvPr/>
          </p:nvSpPr>
          <p:spPr>
            <a:xfrm rot="-5400000">
              <a:off x="3445004" y="-3445004"/>
              <a:ext cx="926157" cy="7816166"/>
            </a:xfrm>
            <a:custGeom>
              <a:avLst/>
              <a:gdLst/>
              <a:ahLst/>
              <a:cxnLst/>
              <a:rect l="l" t="t" r="r" b="b"/>
              <a:pathLst>
                <a:path w="926157" h="7816166">
                  <a:moveTo>
                    <a:pt x="0" y="0"/>
                  </a:moveTo>
                  <a:lnTo>
                    <a:pt x="926157" y="0"/>
                  </a:lnTo>
                  <a:lnTo>
                    <a:pt x="926157" y="7816165"/>
                  </a:lnTo>
                  <a:lnTo>
                    <a:pt x="0" y="7816165"/>
                  </a:lnTo>
                  <a:lnTo>
                    <a:pt x="0" y="0"/>
                  </a:lnTo>
                  <a:close/>
                </a:path>
              </a:pathLst>
            </a:custGeom>
            <a:blipFill>
              <a:blip r:embed="rId9"/>
              <a:stretch>
                <a:fillRect l="-1683795" r="-803565" b="-211968"/>
              </a:stretch>
            </a:blipFill>
          </p:spPr>
        </p:sp>
        <p:sp>
          <p:nvSpPr>
            <p:cNvPr id="70" name="TextBox 70"/>
            <p:cNvSpPr txBox="1"/>
            <p:nvPr/>
          </p:nvSpPr>
          <p:spPr>
            <a:xfrm>
              <a:off x="356262" y="176694"/>
              <a:ext cx="7103641" cy="525145"/>
            </a:xfrm>
            <a:prstGeom prst="rect">
              <a:avLst/>
            </a:prstGeom>
          </p:spPr>
          <p:txBody>
            <a:bodyPr lIns="0" tIns="0" rIns="0" bIns="0" rtlCol="0" anchor="t">
              <a:spAutoFit/>
            </a:bodyPr>
            <a:lstStyle/>
            <a:p>
              <a:pPr algn="ctr">
                <a:lnSpc>
                  <a:spcPts val="3359"/>
                </a:lnSpc>
              </a:pPr>
              <a:r>
                <a:rPr lang="en-US" sz="2400" b="1">
                  <a:solidFill>
                    <a:srgbClr val="FFFFFF"/>
                  </a:solidFill>
                  <a:latin typeface="Open Sauce Bold"/>
                  <a:ea typeface="Open Sauce Bold"/>
                  <a:cs typeface="Open Sauce Bold"/>
                  <a:sym typeface="Open Sauce Bold"/>
                </a:rPr>
                <a:t>Food Offer in University Cafeterias</a:t>
              </a:r>
            </a:p>
          </p:txBody>
        </p:sp>
      </p:grpSp>
      <p:sp>
        <p:nvSpPr>
          <p:cNvPr id="71" name="TextBox 71"/>
          <p:cNvSpPr txBox="1"/>
          <p:nvPr/>
        </p:nvSpPr>
        <p:spPr>
          <a:xfrm>
            <a:off x="9392771" y="2376491"/>
            <a:ext cx="8833897" cy="716606"/>
          </a:xfrm>
          <a:prstGeom prst="rect">
            <a:avLst/>
          </a:prstGeom>
        </p:spPr>
        <p:txBody>
          <a:bodyPr lIns="0" tIns="0" rIns="0" bIns="0" rtlCol="0" anchor="t">
            <a:spAutoFit/>
          </a:bodyPr>
          <a:lstStyle/>
          <a:p>
            <a:pPr marL="453390" lvl="1" indent="-226695" algn="l">
              <a:lnSpc>
                <a:spcPts val="2897"/>
              </a:lnSpc>
              <a:buFont typeface="Arial"/>
              <a:buChar char="•"/>
            </a:pPr>
            <a:r>
              <a:rPr lang="en-US" sz="2100" b="1" dirty="0">
                <a:solidFill>
                  <a:srgbClr val="1A1560"/>
                </a:solidFill>
                <a:latin typeface="Helvetica World Bold"/>
                <a:ea typeface="Helvetica World Bold"/>
                <a:cs typeface="Helvetica World Bold"/>
                <a:sym typeface="Helvetica World Bold"/>
              </a:rPr>
              <a:t>Facilitators: </a:t>
            </a:r>
            <a:r>
              <a:rPr lang="en-US" sz="2100" dirty="0">
                <a:solidFill>
                  <a:srgbClr val="1A1560"/>
                </a:solidFill>
                <a:latin typeface="Helvetica World"/>
                <a:ea typeface="Helvetica World"/>
                <a:cs typeface="Helvetica World"/>
                <a:sym typeface="Helvetica World"/>
              </a:rPr>
              <a:t>Affordability and competitive pricing of the meals </a:t>
            </a:r>
          </a:p>
          <a:p>
            <a:pPr marL="453390" lvl="1" indent="-226695" algn="l">
              <a:lnSpc>
                <a:spcPts val="2897"/>
              </a:lnSpc>
              <a:buFont typeface="Arial"/>
              <a:buChar char="•"/>
            </a:pPr>
            <a:r>
              <a:rPr lang="en-US" sz="2100" b="1" dirty="0">
                <a:solidFill>
                  <a:srgbClr val="1A1560"/>
                </a:solidFill>
                <a:latin typeface="Helvetica World Bold"/>
                <a:ea typeface="Helvetica World Bold"/>
                <a:cs typeface="Helvetica World Bold"/>
                <a:sym typeface="Helvetica World Bold"/>
              </a:rPr>
              <a:t>Barriers: </a:t>
            </a:r>
            <a:r>
              <a:rPr lang="en-US" sz="2100" dirty="0">
                <a:solidFill>
                  <a:srgbClr val="1A1560"/>
                </a:solidFill>
                <a:latin typeface="Helvetica World"/>
                <a:ea typeface="Helvetica World"/>
                <a:cs typeface="Helvetica World"/>
                <a:sym typeface="Helvetica World"/>
              </a:rPr>
              <a:t>High cost of food products </a:t>
            </a:r>
          </a:p>
        </p:txBody>
      </p:sp>
      <p:grpSp>
        <p:nvGrpSpPr>
          <p:cNvPr id="72" name="Group 72"/>
          <p:cNvGrpSpPr/>
          <p:nvPr/>
        </p:nvGrpSpPr>
        <p:grpSpPr>
          <a:xfrm>
            <a:off x="10878657" y="1568034"/>
            <a:ext cx="5862124" cy="694618"/>
            <a:chOff x="0" y="0"/>
            <a:chExt cx="7816166" cy="926157"/>
          </a:xfrm>
        </p:grpSpPr>
        <p:sp>
          <p:nvSpPr>
            <p:cNvPr id="73" name="Freeform 73" descr="Image"/>
            <p:cNvSpPr/>
            <p:nvPr/>
          </p:nvSpPr>
          <p:spPr>
            <a:xfrm rot="-5400000">
              <a:off x="3445004" y="-3445004"/>
              <a:ext cx="926157" cy="7816166"/>
            </a:xfrm>
            <a:custGeom>
              <a:avLst/>
              <a:gdLst/>
              <a:ahLst/>
              <a:cxnLst/>
              <a:rect l="l" t="t" r="r" b="b"/>
              <a:pathLst>
                <a:path w="926157" h="7816166">
                  <a:moveTo>
                    <a:pt x="0" y="0"/>
                  </a:moveTo>
                  <a:lnTo>
                    <a:pt x="926157" y="0"/>
                  </a:lnTo>
                  <a:lnTo>
                    <a:pt x="926157" y="7816165"/>
                  </a:lnTo>
                  <a:lnTo>
                    <a:pt x="0" y="7816165"/>
                  </a:lnTo>
                  <a:lnTo>
                    <a:pt x="0" y="0"/>
                  </a:lnTo>
                  <a:close/>
                </a:path>
              </a:pathLst>
            </a:custGeom>
            <a:blipFill>
              <a:blip r:embed="rId10"/>
              <a:stretch>
                <a:fillRect l="-1683795" r="-803565" b="-211968"/>
              </a:stretch>
            </a:blipFill>
          </p:spPr>
        </p:sp>
        <p:sp>
          <p:nvSpPr>
            <p:cNvPr id="74" name="TextBox 74"/>
            <p:cNvSpPr txBox="1"/>
            <p:nvPr/>
          </p:nvSpPr>
          <p:spPr>
            <a:xfrm>
              <a:off x="356262" y="176694"/>
              <a:ext cx="7103641" cy="525145"/>
            </a:xfrm>
            <a:prstGeom prst="rect">
              <a:avLst/>
            </a:prstGeom>
          </p:spPr>
          <p:txBody>
            <a:bodyPr lIns="0" tIns="0" rIns="0" bIns="0" rtlCol="0" anchor="t">
              <a:spAutoFit/>
            </a:bodyPr>
            <a:lstStyle/>
            <a:p>
              <a:pPr algn="ctr">
                <a:lnSpc>
                  <a:spcPts val="3359"/>
                </a:lnSpc>
              </a:pPr>
              <a:r>
                <a:rPr lang="en-US" sz="2400" b="1">
                  <a:solidFill>
                    <a:srgbClr val="FFFFFF"/>
                  </a:solidFill>
                  <a:latin typeface="Open Sauce Bold"/>
                  <a:ea typeface="Open Sauce Bold"/>
                  <a:cs typeface="Open Sauce Bold"/>
                  <a:sym typeface="Open Sauce Bold"/>
                </a:rPr>
                <a:t>Improving the Food Offer</a:t>
              </a:r>
            </a:p>
          </p:txBody>
        </p:sp>
      </p:grpSp>
      <p:grpSp>
        <p:nvGrpSpPr>
          <p:cNvPr id="75" name="Google Shape;755;p18">
            <a:extLst>
              <a:ext uri="{FF2B5EF4-FFF2-40B4-BE49-F238E27FC236}">
                <a16:creationId xmlns:a16="http://schemas.microsoft.com/office/drawing/2014/main" id="{2AD04828-740B-8BCD-C52E-4ACD4D3898CF}"/>
              </a:ext>
            </a:extLst>
          </p:cNvPr>
          <p:cNvGrpSpPr/>
          <p:nvPr/>
        </p:nvGrpSpPr>
        <p:grpSpPr>
          <a:xfrm>
            <a:off x="93286" y="22933"/>
            <a:ext cx="18013158" cy="1334671"/>
            <a:chOff x="0" y="-28575"/>
            <a:chExt cx="3091268" cy="351518"/>
          </a:xfrm>
        </p:grpSpPr>
        <p:sp>
          <p:nvSpPr>
            <p:cNvPr id="76" name="Google Shape;756;p18">
              <a:extLst>
                <a:ext uri="{FF2B5EF4-FFF2-40B4-BE49-F238E27FC236}">
                  <a16:creationId xmlns:a16="http://schemas.microsoft.com/office/drawing/2014/main" id="{5D101251-A528-E343-CA0E-F19CA6E96273}"/>
                </a:ext>
              </a:extLst>
            </p:cNvPr>
            <p:cNvSpPr/>
            <p:nvPr/>
          </p:nvSpPr>
          <p:spPr>
            <a:xfrm>
              <a:off x="0" y="0"/>
              <a:ext cx="3091268" cy="322943"/>
            </a:xfrm>
            <a:custGeom>
              <a:avLst/>
              <a:gdLst/>
              <a:ahLst/>
              <a:cxnLst/>
              <a:rect l="l" t="t" r="r" b="b"/>
              <a:pathLst>
                <a:path w="3091268" h="322943" extrusionOk="0">
                  <a:moveTo>
                    <a:pt x="9894" y="0"/>
                  </a:moveTo>
                  <a:lnTo>
                    <a:pt x="3081373" y="0"/>
                  </a:lnTo>
                  <a:cubicBezTo>
                    <a:pt x="3086838" y="0"/>
                    <a:pt x="3091268" y="4430"/>
                    <a:pt x="3091268" y="9894"/>
                  </a:cubicBezTo>
                  <a:lnTo>
                    <a:pt x="3091268" y="313049"/>
                  </a:lnTo>
                  <a:cubicBezTo>
                    <a:pt x="3091268" y="318514"/>
                    <a:pt x="3086838" y="322943"/>
                    <a:pt x="3081373" y="322943"/>
                  </a:cubicBezTo>
                  <a:lnTo>
                    <a:pt x="9894" y="322943"/>
                  </a:lnTo>
                  <a:cubicBezTo>
                    <a:pt x="4430" y="322943"/>
                    <a:pt x="0" y="318514"/>
                    <a:pt x="0" y="313049"/>
                  </a:cubicBezTo>
                  <a:lnTo>
                    <a:pt x="0" y="9894"/>
                  </a:lnTo>
                  <a:cubicBezTo>
                    <a:pt x="0" y="4430"/>
                    <a:pt x="4430" y="0"/>
                    <a:pt x="9894" y="0"/>
                  </a:cubicBezTo>
                  <a:close/>
                </a:path>
              </a:pathLst>
            </a:custGeom>
            <a:solidFill>
              <a:srgbClr val="EDF0F2"/>
            </a:solid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sp>
          <p:nvSpPr>
            <p:cNvPr id="77" name="Google Shape;757;p18">
              <a:extLst>
                <a:ext uri="{FF2B5EF4-FFF2-40B4-BE49-F238E27FC236}">
                  <a16:creationId xmlns:a16="http://schemas.microsoft.com/office/drawing/2014/main" id="{6A2ED77E-F209-C20E-F09D-ADEEF4653E27}"/>
                </a:ext>
              </a:extLst>
            </p:cNvPr>
            <p:cNvSpPr txBox="1"/>
            <p:nvPr/>
          </p:nvSpPr>
          <p:spPr>
            <a:xfrm>
              <a:off x="0" y="-28575"/>
              <a:ext cx="3091268" cy="351518"/>
            </a:xfrm>
            <a:prstGeom prst="rect">
              <a:avLst/>
            </a:prstGeom>
            <a:noFill/>
            <a:ln>
              <a:noFill/>
            </a:ln>
          </p:spPr>
          <p:txBody>
            <a:bodyPr spcFirstLastPara="1" wrap="square" lIns="254000" tIns="254000" rIns="254000" bIns="254000" anchor="ctr" anchorCtr="0">
              <a:noAutofit/>
            </a:bodyPr>
            <a:lstStyle/>
            <a:p>
              <a:pPr algn="ctr">
                <a:lnSpc>
                  <a:spcPct val="173333"/>
                </a:lnSpc>
              </a:pPr>
              <a:endParaRPr>
                <a:solidFill>
                  <a:schemeClr val="dk1"/>
                </a:solidFill>
                <a:latin typeface="Calibri"/>
                <a:ea typeface="Calibri"/>
                <a:cs typeface="Calibri"/>
                <a:sym typeface="Calibri"/>
              </a:endParaRPr>
            </a:p>
          </p:txBody>
        </p:sp>
      </p:grpSp>
      <p:sp>
        <p:nvSpPr>
          <p:cNvPr id="78" name="Google Shape;777;p18">
            <a:extLst>
              <a:ext uri="{FF2B5EF4-FFF2-40B4-BE49-F238E27FC236}">
                <a16:creationId xmlns:a16="http://schemas.microsoft.com/office/drawing/2014/main" id="{04710F3F-339C-0F9F-1725-3E3758A350A3}"/>
              </a:ext>
            </a:extLst>
          </p:cNvPr>
          <p:cNvSpPr txBox="1"/>
          <p:nvPr/>
        </p:nvSpPr>
        <p:spPr>
          <a:xfrm>
            <a:off x="181556" y="324886"/>
            <a:ext cx="16134724" cy="880241"/>
          </a:xfrm>
          <a:prstGeom prst="rect">
            <a:avLst/>
          </a:prstGeom>
          <a:noFill/>
          <a:ln>
            <a:noFill/>
          </a:ln>
        </p:spPr>
        <p:txBody>
          <a:bodyPr spcFirstLastPara="1" wrap="square" lIns="0" tIns="0" rIns="0" bIns="0" anchor="t" anchorCtr="0">
            <a:spAutoFit/>
          </a:bodyPr>
          <a:lstStyle/>
          <a:p>
            <a:pPr>
              <a:lnSpc>
                <a:spcPct val="130011"/>
              </a:lnSpc>
            </a:pPr>
            <a:r>
              <a:rPr lang="en-US" sz="4400" b="1" dirty="0">
                <a:solidFill>
                  <a:schemeClr val="accent5">
                    <a:lumMod val="75000"/>
                  </a:schemeClr>
                </a:solidFill>
                <a:latin typeface="Century Gothic" panose="020B0502020202020204" pitchFamily="34" charset="0"/>
                <a:cs typeface="Calibri" panose="020F0502020204030204" pitchFamily="34" charset="0"/>
                <a:sym typeface="Arial"/>
              </a:rPr>
              <a:t>Main results from the Interviews with canteens stakeholders </a:t>
            </a:r>
            <a:endParaRPr sz="8000" b="1" dirty="0">
              <a:solidFill>
                <a:schemeClr val="accent5">
                  <a:lumMod val="75000"/>
                </a:schemeClr>
              </a:solidFill>
              <a:latin typeface="Century Gothic" panose="020B0502020202020204" pitchFamily="34" charset="0"/>
              <a:cs typeface="Calibri" panose="020F050202020403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54B8E8"/>
        </a:solidFill>
        <a:effectLst/>
      </p:bgPr>
    </p:bg>
    <p:spTree>
      <p:nvGrpSpPr>
        <p:cNvPr id="1" name=""/>
        <p:cNvGrpSpPr/>
        <p:nvPr/>
      </p:nvGrpSpPr>
      <p:grpSpPr>
        <a:xfrm>
          <a:off x="0" y="0"/>
          <a:ext cx="0" cy="0"/>
          <a:chOff x="0" y="0"/>
          <a:chExt cx="0" cy="0"/>
        </a:xfrm>
      </p:grpSpPr>
      <p:sp>
        <p:nvSpPr>
          <p:cNvPr id="199" name="“Podemos e devemos ter alguma destaques mais longos que quebrem a monotonia da apresentação e sejam highlights importantes”"/>
          <p:cNvSpPr txBox="1">
            <a:spLocks noGrp="1"/>
          </p:cNvSpPr>
          <p:nvPr>
            <p:ph type="ctrTitle"/>
          </p:nvPr>
        </p:nvSpPr>
        <p:spPr>
          <a:xfrm>
            <a:off x="609600" y="547996"/>
            <a:ext cx="16478253" cy="6759328"/>
          </a:xfrm>
          <a:prstGeom prst="rect">
            <a:avLst/>
          </a:prstGeom>
        </p:spPr>
        <p:txBody>
          <a:bodyPr anchor="t">
            <a:noAutofit/>
          </a:bodyPr>
          <a:lstStyle>
            <a:lvl1pPr>
              <a:defRPr>
                <a:solidFill>
                  <a:srgbClr val="FFFFFF"/>
                </a:solidFill>
              </a:defRPr>
            </a:lvl1pPr>
          </a:lstStyle>
          <a:p>
            <a:pPr algn="just"/>
            <a:r>
              <a:rPr lang="en-GB" sz="6600" kern="0" dirty="0">
                <a:effectLst/>
                <a:latin typeface="Aptos" panose="020B0004020202020204" pitchFamily="34" charset="0"/>
                <a:ea typeface="Times New Roman" panose="02020603050405020304" pitchFamily="18" charset="0"/>
                <a:cs typeface="Calibri" panose="020F0502020204030204" pitchFamily="34" charset="0"/>
              </a:rPr>
              <a:t>“Of course, if you ask them, they will all say ‘yes, we are healthy’, but most of them are not. (...) For them, there are French fries, fried dough, and </a:t>
            </a:r>
            <a:r>
              <a:rPr lang="en-GB" sz="6600" kern="0" dirty="0" err="1">
                <a:effectLst/>
                <a:latin typeface="Aptos" panose="020B0004020202020204" pitchFamily="34" charset="0"/>
                <a:ea typeface="Times New Roman" panose="02020603050405020304" pitchFamily="18" charset="0"/>
                <a:cs typeface="Calibri" panose="020F0502020204030204" pitchFamily="34" charset="0"/>
              </a:rPr>
              <a:t>bitoque</a:t>
            </a:r>
            <a:r>
              <a:rPr lang="en-GB" sz="6600" kern="0" dirty="0">
                <a:effectLst/>
                <a:latin typeface="Aptos" panose="020B0004020202020204" pitchFamily="34" charset="0"/>
                <a:ea typeface="Times New Roman" panose="02020603050405020304" pitchFamily="18" charset="0"/>
                <a:cs typeface="Calibri" panose="020F0502020204030204" pitchFamily="34" charset="0"/>
              </a:rPr>
              <a:t> </a:t>
            </a:r>
            <a:r>
              <a:rPr lang="en-GB" sz="4000" kern="0" dirty="0">
                <a:effectLst/>
                <a:latin typeface="Aptos" panose="020B0004020202020204" pitchFamily="34" charset="0"/>
                <a:ea typeface="Times New Roman" panose="02020603050405020304" pitchFamily="18" charset="0"/>
                <a:cs typeface="Calibri" panose="020F0502020204030204" pitchFamily="34" charset="0"/>
              </a:rPr>
              <a:t>[a typical Portuguese dish that consists of a beef steak served with a fried egg, rice and French fries]. </a:t>
            </a:r>
            <a:br>
              <a:rPr lang="en-GB" sz="4000" kern="0" dirty="0">
                <a:effectLst/>
                <a:latin typeface="Aptos" panose="020B0004020202020204" pitchFamily="34" charset="0"/>
                <a:ea typeface="Times New Roman" panose="02020603050405020304" pitchFamily="18" charset="0"/>
                <a:cs typeface="Calibri" panose="020F0502020204030204" pitchFamily="34" charset="0"/>
              </a:rPr>
            </a:br>
            <a:r>
              <a:rPr lang="en-GB" sz="6600" kern="0" dirty="0">
                <a:effectLst/>
                <a:latin typeface="Aptos" panose="020B0004020202020204" pitchFamily="34" charset="0"/>
                <a:ea typeface="Times New Roman" panose="02020603050405020304" pitchFamily="18" charset="0"/>
                <a:cs typeface="Calibri" panose="020F0502020204030204" pitchFamily="34" charset="0"/>
              </a:rPr>
              <a:t>That guarantees they are satisfied.”</a:t>
            </a:r>
            <a:r>
              <a:rPr lang="en-GB" sz="8800" kern="0" dirty="0">
                <a:solidFill>
                  <a:schemeClr val="bg1"/>
                </a:solidFill>
                <a:effectLst/>
                <a:latin typeface="Aptos" panose="020B0004020202020204" pitchFamily="34" charset="0"/>
                <a:ea typeface="Times New Roman" panose="02020603050405020304" pitchFamily="18" charset="0"/>
                <a:cs typeface="Calibri" panose="020F0502020204030204" pitchFamily="34" charset="0"/>
              </a:rPr>
              <a:t> </a:t>
            </a:r>
            <a:br>
              <a:rPr lang="en-GB" sz="8800" kern="0" dirty="0">
                <a:solidFill>
                  <a:schemeClr val="bg1"/>
                </a:solidFill>
                <a:effectLst/>
                <a:latin typeface="Aptos" panose="020B0004020202020204" pitchFamily="34" charset="0"/>
                <a:ea typeface="Times New Roman" panose="02020603050405020304" pitchFamily="18" charset="0"/>
                <a:cs typeface="Calibri" panose="020F0502020204030204" pitchFamily="34" charset="0"/>
              </a:rPr>
            </a:br>
            <a:br>
              <a:rPr lang="en-GB" sz="8800" kern="0" dirty="0">
                <a:solidFill>
                  <a:schemeClr val="bg1"/>
                </a:solidFill>
                <a:effectLst/>
                <a:latin typeface="Aptos" panose="020B0004020202020204" pitchFamily="34" charset="0"/>
                <a:ea typeface="Times New Roman" panose="02020603050405020304" pitchFamily="18" charset="0"/>
                <a:cs typeface="Calibri" panose="020F0502020204030204" pitchFamily="34" charset="0"/>
              </a:rPr>
            </a:br>
            <a:r>
              <a:rPr lang="en-GB" sz="6600" kern="0" dirty="0">
                <a:solidFill>
                  <a:schemeClr val="bg1"/>
                </a:solidFill>
                <a:effectLst/>
                <a:latin typeface="Aptos" panose="020B0004020202020204" pitchFamily="34" charset="0"/>
                <a:ea typeface="Times New Roman" panose="02020603050405020304" pitchFamily="18" charset="0"/>
                <a:cs typeface="Calibri" panose="020F0502020204030204" pitchFamily="34" charset="0"/>
              </a:rPr>
              <a:t>“(..) these kids eat with their eyes. If it looks ugly, they won't want it. (...) The diversity of colours also attracts a lot of attention.” </a:t>
            </a:r>
            <a:br>
              <a:rPr lang="pt-PT" sz="6600" dirty="0">
                <a:solidFill>
                  <a:schemeClr val="bg1"/>
                </a:solidFill>
              </a:rPr>
            </a:br>
            <a:br>
              <a:rPr lang="pt-PT" sz="6600" dirty="0"/>
            </a:br>
            <a:endParaRPr sz="6600" dirty="0"/>
          </a:p>
        </p:txBody>
      </p:sp>
      <p:pic>
        <p:nvPicPr>
          <p:cNvPr id="201" name="Image" descr="Image"/>
          <p:cNvPicPr>
            <a:picLocks noChangeAspect="1"/>
          </p:cNvPicPr>
          <p:nvPr/>
        </p:nvPicPr>
        <p:blipFill>
          <a:blip r:embed="rId2"/>
          <a:stretch>
            <a:fillRect/>
          </a:stretch>
        </p:blipFill>
        <p:spPr>
          <a:xfrm>
            <a:off x="15919679" y="9195633"/>
            <a:ext cx="1515804" cy="523962"/>
          </a:xfrm>
          <a:prstGeom prst="rect">
            <a:avLst/>
          </a:prstGeom>
          <a:ln w="12700">
            <a:miter lim="400000"/>
          </a:ln>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Image"/>
          <p:cNvSpPr/>
          <p:nvPr/>
        </p:nvSpPr>
        <p:spPr>
          <a:xfrm>
            <a:off x="0" y="-575252"/>
            <a:ext cx="18288001" cy="10866004"/>
          </a:xfrm>
          <a:custGeom>
            <a:avLst/>
            <a:gdLst/>
            <a:ahLst/>
            <a:cxnLst/>
            <a:rect l="l" t="t" r="r" b="b"/>
            <a:pathLst>
              <a:path w="18288001" h="10866004">
                <a:moveTo>
                  <a:pt x="0" y="0"/>
                </a:moveTo>
                <a:lnTo>
                  <a:pt x="18288001" y="0"/>
                </a:lnTo>
                <a:lnTo>
                  <a:pt x="18288001" y="10866004"/>
                </a:lnTo>
                <a:lnTo>
                  <a:pt x="0" y="10866004"/>
                </a:lnTo>
                <a:lnTo>
                  <a:pt x="0" y="0"/>
                </a:lnTo>
                <a:close/>
              </a:path>
            </a:pathLst>
          </a:custGeom>
          <a:blipFill>
            <a:blip r:embed="rId3"/>
            <a:stretch>
              <a:fillRect r="-26"/>
            </a:stretch>
          </a:blipFill>
        </p:spPr>
      </p:sp>
      <p:grpSp>
        <p:nvGrpSpPr>
          <p:cNvPr id="3" name="Group 3"/>
          <p:cNvGrpSpPr/>
          <p:nvPr/>
        </p:nvGrpSpPr>
        <p:grpSpPr>
          <a:xfrm>
            <a:off x="533400" y="-1333500"/>
            <a:ext cx="14272666" cy="3332205"/>
            <a:chOff x="0" y="0"/>
            <a:chExt cx="19030221" cy="4442940"/>
          </a:xfrm>
        </p:grpSpPr>
        <p:sp>
          <p:nvSpPr>
            <p:cNvPr id="4" name="Freeform 4"/>
            <p:cNvSpPr/>
            <p:nvPr/>
          </p:nvSpPr>
          <p:spPr>
            <a:xfrm>
              <a:off x="0" y="0"/>
              <a:ext cx="19030221" cy="4442940"/>
            </a:xfrm>
            <a:custGeom>
              <a:avLst/>
              <a:gdLst/>
              <a:ahLst/>
              <a:cxnLst/>
              <a:rect l="l" t="t" r="r" b="b"/>
              <a:pathLst>
                <a:path w="19030221" h="4442940">
                  <a:moveTo>
                    <a:pt x="0" y="0"/>
                  </a:moveTo>
                  <a:lnTo>
                    <a:pt x="19030221" y="0"/>
                  </a:lnTo>
                  <a:lnTo>
                    <a:pt x="19030221" y="4442940"/>
                  </a:lnTo>
                  <a:lnTo>
                    <a:pt x="0" y="4442940"/>
                  </a:lnTo>
                  <a:close/>
                </a:path>
              </a:pathLst>
            </a:custGeom>
          </p:spPr>
        </p:sp>
        <p:sp>
          <p:nvSpPr>
            <p:cNvPr id="5" name="TextBox 5"/>
            <p:cNvSpPr txBox="1"/>
            <p:nvPr/>
          </p:nvSpPr>
          <p:spPr>
            <a:xfrm>
              <a:off x="0" y="323850"/>
              <a:ext cx="19030221" cy="4119090"/>
            </a:xfrm>
            <a:prstGeom prst="rect">
              <a:avLst/>
            </a:prstGeom>
          </p:spPr>
          <p:txBody>
            <a:bodyPr lIns="0" tIns="0" rIns="0" bIns="0" rtlCol="0" anchor="b"/>
            <a:lstStyle/>
            <a:p>
              <a:pPr algn="l">
                <a:lnSpc>
                  <a:spcPts val="8064"/>
                </a:lnSpc>
              </a:pPr>
              <a:r>
                <a:rPr lang="en-US" sz="9600" b="1" dirty="0">
                  <a:solidFill>
                    <a:srgbClr val="FFFFFF"/>
                  </a:solidFill>
                  <a:latin typeface="Helvetica World Bold"/>
                  <a:ea typeface="Helvetica World Bold"/>
                  <a:cs typeface="Helvetica World Bold"/>
                  <a:sym typeface="Helvetica World Bold"/>
                </a:rPr>
                <a:t>Focus Groups results</a:t>
              </a:r>
            </a:p>
          </p:txBody>
        </p:sp>
      </p:grpSp>
      <p:sp>
        <p:nvSpPr>
          <p:cNvPr id="6" name="Freeform 6" descr="Image"/>
          <p:cNvSpPr/>
          <p:nvPr/>
        </p:nvSpPr>
        <p:spPr>
          <a:xfrm>
            <a:off x="10852548" y="2181810"/>
            <a:ext cx="4269277" cy="938396"/>
          </a:xfrm>
          <a:custGeom>
            <a:avLst/>
            <a:gdLst/>
            <a:ahLst/>
            <a:cxnLst/>
            <a:rect l="l" t="t" r="r" b="b"/>
            <a:pathLst>
              <a:path w="4269277" h="938396">
                <a:moveTo>
                  <a:pt x="0" y="0"/>
                </a:moveTo>
                <a:lnTo>
                  <a:pt x="4269276" y="0"/>
                </a:lnTo>
                <a:lnTo>
                  <a:pt x="4269276" y="938396"/>
                </a:lnTo>
                <a:lnTo>
                  <a:pt x="0" y="938396"/>
                </a:lnTo>
                <a:lnTo>
                  <a:pt x="0" y="0"/>
                </a:lnTo>
                <a:close/>
              </a:path>
            </a:pathLst>
          </a:custGeom>
          <a:blipFill>
            <a:blip r:embed="rId4"/>
            <a:stretch>
              <a:fillRect b="-343"/>
            </a:stretch>
          </a:blipFill>
        </p:spPr>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8AA0BB-FECF-494B-125E-50A389CA9467}"/>
              </a:ext>
            </a:extLst>
          </p:cNvPr>
          <p:cNvSpPr>
            <a:spLocks noGrp="1"/>
          </p:cNvSpPr>
          <p:nvPr>
            <p:ph type="title"/>
          </p:nvPr>
        </p:nvSpPr>
        <p:spPr/>
        <p:txBody>
          <a:bodyPr/>
          <a:lstStyle/>
          <a:p>
            <a:endParaRPr lang="en-GB"/>
          </a:p>
        </p:txBody>
      </p:sp>
      <p:pic>
        <p:nvPicPr>
          <p:cNvPr id="5" name="Content Placeholder 4" descr="A close-up of a card&#10;&#10;AI-generated content may be incorrect.">
            <a:extLst>
              <a:ext uri="{FF2B5EF4-FFF2-40B4-BE49-F238E27FC236}">
                <a16:creationId xmlns:a16="http://schemas.microsoft.com/office/drawing/2014/main" id="{F6E6206E-AFEB-CDCB-77CF-E6CECC76456F}"/>
              </a:ext>
            </a:extLst>
          </p:cNvPr>
          <p:cNvPicPr>
            <a:picLocks noGrp="1" noChangeAspect="1"/>
          </p:cNvPicPr>
          <p:nvPr>
            <p:ph idx="1"/>
          </p:nvPr>
        </p:nvPicPr>
        <p:blipFill>
          <a:blip r:embed="rId2"/>
          <a:stretch>
            <a:fillRect/>
          </a:stretch>
        </p:blipFill>
        <p:spPr>
          <a:xfrm>
            <a:off x="0" y="0"/>
            <a:ext cx="18288000" cy="10279830"/>
          </a:xfrm>
        </p:spPr>
      </p:pic>
    </p:spTree>
    <p:extLst>
      <p:ext uri="{BB962C8B-B14F-4D97-AF65-F5344CB8AC3E}">
        <p14:creationId xmlns:p14="http://schemas.microsoft.com/office/powerpoint/2010/main" val="24391993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06988-821E-7D10-2FC1-E66C7A07BF4E}"/>
              </a:ext>
            </a:extLst>
          </p:cNvPr>
          <p:cNvSpPr>
            <a:spLocks noGrp="1"/>
          </p:cNvSpPr>
          <p:nvPr>
            <p:ph type="title"/>
          </p:nvPr>
        </p:nvSpPr>
        <p:spPr/>
        <p:txBody>
          <a:bodyPr/>
          <a:lstStyle/>
          <a:p>
            <a:endParaRPr lang="en-GB"/>
          </a:p>
        </p:txBody>
      </p:sp>
      <p:pic>
        <p:nvPicPr>
          <p:cNvPr id="5" name="Content Placeholder 4" descr="A close-up of a document&#10;&#10;AI-generated content may be incorrect.">
            <a:extLst>
              <a:ext uri="{FF2B5EF4-FFF2-40B4-BE49-F238E27FC236}">
                <a16:creationId xmlns:a16="http://schemas.microsoft.com/office/drawing/2014/main" id="{904C70D1-A573-FC3A-AFCD-9E9A694F07EA}"/>
              </a:ext>
            </a:extLst>
          </p:cNvPr>
          <p:cNvPicPr>
            <a:picLocks noGrp="1" noChangeAspect="1"/>
          </p:cNvPicPr>
          <p:nvPr>
            <p:ph idx="1"/>
          </p:nvPr>
        </p:nvPicPr>
        <p:blipFill>
          <a:blip r:embed="rId2"/>
          <a:stretch>
            <a:fillRect/>
          </a:stretch>
        </p:blipFill>
        <p:spPr>
          <a:xfrm>
            <a:off x="0" y="-1"/>
            <a:ext cx="18288000" cy="10269770"/>
          </a:xfrm>
        </p:spPr>
      </p:pic>
    </p:spTree>
    <p:extLst>
      <p:ext uri="{BB962C8B-B14F-4D97-AF65-F5344CB8AC3E}">
        <p14:creationId xmlns:p14="http://schemas.microsoft.com/office/powerpoint/2010/main" val="12409200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Image"/>
          <p:cNvSpPr/>
          <p:nvPr/>
        </p:nvSpPr>
        <p:spPr>
          <a:xfrm>
            <a:off x="15919679" y="9195633"/>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sp>
      <p:sp>
        <p:nvSpPr>
          <p:cNvPr id="3" name="Freeform 3" descr="Image"/>
          <p:cNvSpPr/>
          <p:nvPr/>
        </p:nvSpPr>
        <p:spPr>
          <a:xfrm>
            <a:off x="15919677" y="9195633"/>
            <a:ext cx="1515808" cy="523962"/>
          </a:xfrm>
          <a:custGeom>
            <a:avLst/>
            <a:gdLst/>
            <a:ahLst/>
            <a:cxnLst/>
            <a:rect l="l" t="t" r="r" b="b"/>
            <a:pathLst>
              <a:path w="1515808" h="523962">
                <a:moveTo>
                  <a:pt x="0" y="0"/>
                </a:moveTo>
                <a:lnTo>
                  <a:pt x="1515808" y="0"/>
                </a:lnTo>
                <a:lnTo>
                  <a:pt x="1515808" y="523962"/>
                </a:lnTo>
                <a:lnTo>
                  <a:pt x="0" y="523962"/>
                </a:lnTo>
                <a:lnTo>
                  <a:pt x="0" y="0"/>
                </a:lnTo>
                <a:close/>
              </a:path>
            </a:pathLst>
          </a:custGeom>
          <a:blipFill>
            <a:blip r:embed="rId4"/>
            <a:stretch>
              <a:fillRect b="-208"/>
            </a:stretch>
          </a:blipFill>
        </p:spPr>
      </p:sp>
      <p:sp>
        <p:nvSpPr>
          <p:cNvPr id="4" name="Freeform 4" descr="Image"/>
          <p:cNvSpPr/>
          <p:nvPr/>
        </p:nvSpPr>
        <p:spPr>
          <a:xfrm>
            <a:off x="15321476" y="312331"/>
            <a:ext cx="2152717" cy="1073771"/>
          </a:xfrm>
          <a:custGeom>
            <a:avLst/>
            <a:gdLst/>
            <a:ahLst/>
            <a:cxnLst/>
            <a:rect l="l" t="t" r="r" b="b"/>
            <a:pathLst>
              <a:path w="2152717" h="1073771">
                <a:moveTo>
                  <a:pt x="0" y="0"/>
                </a:moveTo>
                <a:lnTo>
                  <a:pt x="2152717" y="0"/>
                </a:lnTo>
                <a:lnTo>
                  <a:pt x="2152717" y="1073772"/>
                </a:lnTo>
                <a:lnTo>
                  <a:pt x="0" y="1073772"/>
                </a:lnTo>
                <a:lnTo>
                  <a:pt x="0" y="0"/>
                </a:lnTo>
                <a:close/>
              </a:path>
            </a:pathLst>
          </a:custGeom>
          <a:blipFill>
            <a:blip r:embed="rId5"/>
            <a:stretch>
              <a:fillRect b="-16"/>
            </a:stretch>
          </a:blipFill>
        </p:spPr>
      </p:sp>
      <p:grpSp>
        <p:nvGrpSpPr>
          <p:cNvPr id="5" name="Group 5"/>
          <p:cNvGrpSpPr/>
          <p:nvPr/>
        </p:nvGrpSpPr>
        <p:grpSpPr>
          <a:xfrm>
            <a:off x="904873" y="0"/>
            <a:ext cx="16478253" cy="1698434"/>
            <a:chOff x="0" y="0"/>
            <a:chExt cx="21971004" cy="2264579"/>
          </a:xfrm>
        </p:grpSpPr>
        <p:sp>
          <p:nvSpPr>
            <p:cNvPr id="6" name="Freeform 6"/>
            <p:cNvSpPr/>
            <p:nvPr/>
          </p:nvSpPr>
          <p:spPr>
            <a:xfrm>
              <a:off x="0" y="0"/>
              <a:ext cx="21971005" cy="2264579"/>
            </a:xfrm>
            <a:custGeom>
              <a:avLst/>
              <a:gdLst/>
              <a:ahLst/>
              <a:cxnLst/>
              <a:rect l="l" t="t" r="r" b="b"/>
              <a:pathLst>
                <a:path w="21971005" h="2264579">
                  <a:moveTo>
                    <a:pt x="0" y="0"/>
                  </a:moveTo>
                  <a:lnTo>
                    <a:pt x="21971005" y="0"/>
                  </a:lnTo>
                  <a:lnTo>
                    <a:pt x="21971005" y="2264579"/>
                  </a:lnTo>
                  <a:lnTo>
                    <a:pt x="0" y="2264579"/>
                  </a:lnTo>
                  <a:close/>
                </a:path>
              </a:pathLst>
            </a:custGeom>
          </p:spPr>
        </p:sp>
        <p:sp>
          <p:nvSpPr>
            <p:cNvPr id="7" name="TextBox 7"/>
            <p:cNvSpPr txBox="1"/>
            <p:nvPr/>
          </p:nvSpPr>
          <p:spPr>
            <a:xfrm>
              <a:off x="0" y="133350"/>
              <a:ext cx="21971004" cy="2131229"/>
            </a:xfrm>
            <a:prstGeom prst="rect">
              <a:avLst/>
            </a:prstGeom>
          </p:spPr>
          <p:txBody>
            <a:bodyPr lIns="0" tIns="0" rIns="0" bIns="0" rtlCol="0" anchor="b"/>
            <a:lstStyle/>
            <a:p>
              <a:pPr algn="ctr">
                <a:lnSpc>
                  <a:spcPts val="6143"/>
                </a:lnSpc>
              </a:pPr>
              <a:r>
                <a:rPr lang="en-US" sz="6399" b="1">
                  <a:solidFill>
                    <a:srgbClr val="DD82AC"/>
                  </a:solidFill>
                  <a:latin typeface="Helvetica World Bold"/>
                  <a:ea typeface="Helvetica World Bold"/>
                  <a:cs typeface="Helvetica World Bold"/>
                  <a:sym typeface="Helvetica World Bold"/>
                </a:rPr>
                <a:t>Results</a:t>
              </a:r>
            </a:p>
          </p:txBody>
        </p:sp>
      </p:grpSp>
      <p:sp>
        <p:nvSpPr>
          <p:cNvPr id="24" name="Freeform 24" descr="Image"/>
          <p:cNvSpPr/>
          <p:nvPr/>
        </p:nvSpPr>
        <p:spPr>
          <a:xfrm rot="-5400000">
            <a:off x="8320625" y="-1094634"/>
            <a:ext cx="833868" cy="7007750"/>
          </a:xfrm>
          <a:custGeom>
            <a:avLst/>
            <a:gdLst/>
            <a:ahLst/>
            <a:cxnLst/>
            <a:rect l="l" t="t" r="r" b="b"/>
            <a:pathLst>
              <a:path w="833868" h="7007750">
                <a:moveTo>
                  <a:pt x="0" y="0"/>
                </a:moveTo>
                <a:lnTo>
                  <a:pt x="833869" y="0"/>
                </a:lnTo>
                <a:lnTo>
                  <a:pt x="833869" y="7007749"/>
                </a:lnTo>
                <a:lnTo>
                  <a:pt x="0" y="7007749"/>
                </a:lnTo>
                <a:lnTo>
                  <a:pt x="0" y="0"/>
                </a:lnTo>
                <a:close/>
              </a:path>
            </a:pathLst>
          </a:custGeom>
          <a:blipFill>
            <a:blip r:embed="rId6"/>
            <a:stretch>
              <a:fillRect l="-1157286" t="-120814" r="-566383"/>
            </a:stretch>
          </a:blipFill>
        </p:spPr>
      </p:sp>
      <p:sp>
        <p:nvSpPr>
          <p:cNvPr id="25" name="TextBox 25"/>
          <p:cNvSpPr txBox="1"/>
          <p:nvPr/>
        </p:nvSpPr>
        <p:spPr>
          <a:xfrm>
            <a:off x="6491072" y="2204453"/>
            <a:ext cx="5585794" cy="409575"/>
          </a:xfrm>
          <a:prstGeom prst="rect">
            <a:avLst/>
          </a:prstGeom>
        </p:spPr>
        <p:txBody>
          <a:bodyPr lIns="0" tIns="0" rIns="0" bIns="0" rtlCol="0" anchor="t">
            <a:spAutoFit/>
          </a:bodyPr>
          <a:lstStyle/>
          <a:p>
            <a:pPr algn="l">
              <a:lnSpc>
                <a:spcPts val="2879"/>
              </a:lnSpc>
            </a:pPr>
            <a:r>
              <a:rPr lang="en-US" sz="2400" b="1" dirty="0">
                <a:solidFill>
                  <a:srgbClr val="FFFFFF"/>
                </a:solidFill>
                <a:latin typeface="Helvetica World Bold"/>
                <a:ea typeface="Helvetica World Bold"/>
                <a:cs typeface="Helvetica World Bold"/>
                <a:sym typeface="Helvetica World Bold"/>
              </a:rPr>
              <a:t>Students’ Experience with Cafeterias</a:t>
            </a:r>
          </a:p>
        </p:txBody>
      </p:sp>
      <p:sp>
        <p:nvSpPr>
          <p:cNvPr id="26" name="Freeform 26" descr="Image"/>
          <p:cNvSpPr/>
          <p:nvPr/>
        </p:nvSpPr>
        <p:spPr>
          <a:xfrm rot="-5400000">
            <a:off x="3446973" y="2219096"/>
            <a:ext cx="1060788" cy="3573151"/>
          </a:xfrm>
          <a:custGeom>
            <a:avLst/>
            <a:gdLst/>
            <a:ahLst/>
            <a:cxnLst/>
            <a:rect l="l" t="t" r="r" b="b"/>
            <a:pathLst>
              <a:path w="1060788" h="3573151">
                <a:moveTo>
                  <a:pt x="0" y="0"/>
                </a:moveTo>
                <a:lnTo>
                  <a:pt x="1060788" y="0"/>
                </a:lnTo>
                <a:lnTo>
                  <a:pt x="1060788" y="3573151"/>
                </a:lnTo>
                <a:lnTo>
                  <a:pt x="0" y="3573151"/>
                </a:lnTo>
                <a:lnTo>
                  <a:pt x="0" y="0"/>
                </a:lnTo>
                <a:close/>
              </a:path>
            </a:pathLst>
          </a:custGeom>
          <a:blipFill>
            <a:blip r:embed="rId7"/>
            <a:stretch>
              <a:fillRect l="-774685" t="-206353" r="-385245" b="-74262"/>
            </a:stretch>
          </a:blipFill>
        </p:spPr>
      </p:sp>
      <p:sp>
        <p:nvSpPr>
          <p:cNvPr id="27" name="TextBox 27"/>
          <p:cNvSpPr txBox="1"/>
          <p:nvPr/>
        </p:nvSpPr>
        <p:spPr>
          <a:xfrm>
            <a:off x="2493315" y="3665249"/>
            <a:ext cx="3038500" cy="809625"/>
          </a:xfrm>
          <a:prstGeom prst="rect">
            <a:avLst/>
          </a:prstGeom>
        </p:spPr>
        <p:txBody>
          <a:bodyPr lIns="0" tIns="0" rIns="0" bIns="0" rtlCol="0" anchor="t">
            <a:spAutoFit/>
          </a:bodyPr>
          <a:lstStyle/>
          <a:p>
            <a:pPr algn="ctr">
              <a:lnSpc>
                <a:spcPts val="2879"/>
              </a:lnSpc>
            </a:pPr>
            <a:r>
              <a:rPr lang="en-US" sz="2400" b="1" dirty="0">
                <a:solidFill>
                  <a:srgbClr val="FFFFFF"/>
                </a:solidFill>
                <a:latin typeface="Helvetica World Bold"/>
                <a:ea typeface="Helvetica World Bold"/>
                <a:cs typeface="Helvetica World Bold"/>
                <a:sym typeface="Helvetica World Bold"/>
              </a:rPr>
              <a:t>Reasons to use the cafeteria</a:t>
            </a:r>
          </a:p>
        </p:txBody>
      </p:sp>
      <p:sp>
        <p:nvSpPr>
          <p:cNvPr id="28" name="Freeform 28" descr="Image"/>
          <p:cNvSpPr/>
          <p:nvPr/>
        </p:nvSpPr>
        <p:spPr>
          <a:xfrm rot="-5400000">
            <a:off x="13243617" y="2113250"/>
            <a:ext cx="1060788" cy="3573151"/>
          </a:xfrm>
          <a:custGeom>
            <a:avLst/>
            <a:gdLst/>
            <a:ahLst/>
            <a:cxnLst/>
            <a:rect l="l" t="t" r="r" b="b"/>
            <a:pathLst>
              <a:path w="1060788" h="3573151">
                <a:moveTo>
                  <a:pt x="0" y="0"/>
                </a:moveTo>
                <a:lnTo>
                  <a:pt x="1060788" y="0"/>
                </a:lnTo>
                <a:lnTo>
                  <a:pt x="1060788" y="3573151"/>
                </a:lnTo>
                <a:lnTo>
                  <a:pt x="0" y="3573151"/>
                </a:lnTo>
                <a:lnTo>
                  <a:pt x="0" y="0"/>
                </a:lnTo>
                <a:close/>
              </a:path>
            </a:pathLst>
          </a:custGeom>
          <a:blipFill>
            <a:blip r:embed="rId8"/>
            <a:stretch>
              <a:fillRect l="-801744" t="-214764" r="-399526" b="-78340"/>
            </a:stretch>
          </a:blipFill>
        </p:spPr>
      </p:sp>
      <p:sp>
        <p:nvSpPr>
          <p:cNvPr id="29" name="TextBox 29"/>
          <p:cNvSpPr txBox="1"/>
          <p:nvPr/>
        </p:nvSpPr>
        <p:spPr>
          <a:xfrm>
            <a:off x="12179928" y="3557026"/>
            <a:ext cx="3158613" cy="809625"/>
          </a:xfrm>
          <a:prstGeom prst="rect">
            <a:avLst/>
          </a:prstGeom>
        </p:spPr>
        <p:txBody>
          <a:bodyPr lIns="0" tIns="0" rIns="0" bIns="0" rtlCol="0" anchor="t">
            <a:spAutoFit/>
          </a:bodyPr>
          <a:lstStyle/>
          <a:p>
            <a:pPr algn="ctr">
              <a:lnSpc>
                <a:spcPts val="2879"/>
              </a:lnSpc>
            </a:pPr>
            <a:r>
              <a:rPr lang="en-US" sz="2400" b="1" dirty="0">
                <a:solidFill>
                  <a:srgbClr val="FFFFFF"/>
                </a:solidFill>
                <a:latin typeface="Helvetica World Bold"/>
                <a:ea typeface="Helvetica World Bold"/>
                <a:cs typeface="Helvetica World Bold"/>
                <a:sym typeface="Helvetica World Bold"/>
              </a:rPr>
              <a:t>Reasons not to use the cafeteria</a:t>
            </a:r>
          </a:p>
        </p:txBody>
      </p:sp>
      <p:sp>
        <p:nvSpPr>
          <p:cNvPr id="30" name="AutoShape 30"/>
          <p:cNvSpPr/>
          <p:nvPr/>
        </p:nvSpPr>
        <p:spPr>
          <a:xfrm flipV="1">
            <a:off x="3899767" y="2825191"/>
            <a:ext cx="2027870" cy="542925"/>
          </a:xfrm>
          <a:prstGeom prst="line">
            <a:avLst/>
          </a:prstGeom>
          <a:ln w="38100" cap="flat">
            <a:solidFill>
              <a:srgbClr val="DD82AC"/>
            </a:solidFill>
            <a:prstDash val="solid"/>
            <a:headEnd type="none" w="sm" len="sm"/>
            <a:tailEnd type="none" w="sm" len="sm"/>
          </a:ln>
        </p:spPr>
      </p:sp>
      <p:sp>
        <p:nvSpPr>
          <p:cNvPr id="31" name="AutoShape 31"/>
          <p:cNvSpPr/>
          <p:nvPr/>
        </p:nvSpPr>
        <p:spPr>
          <a:xfrm flipH="1" flipV="1">
            <a:off x="11658600" y="2803764"/>
            <a:ext cx="2112018" cy="542925"/>
          </a:xfrm>
          <a:prstGeom prst="line">
            <a:avLst/>
          </a:prstGeom>
          <a:ln w="38100" cap="flat">
            <a:solidFill>
              <a:srgbClr val="DD82AC"/>
            </a:solidFill>
            <a:prstDash val="solid"/>
            <a:headEnd type="none" w="sm" len="sm"/>
            <a:tailEnd type="none" w="sm" len="sm"/>
          </a:ln>
        </p:spPr>
      </p:sp>
      <p:sp>
        <p:nvSpPr>
          <p:cNvPr id="32" name="Freeform 32"/>
          <p:cNvSpPr/>
          <p:nvPr/>
        </p:nvSpPr>
        <p:spPr>
          <a:xfrm>
            <a:off x="5456510" y="2063816"/>
            <a:ext cx="615705" cy="657549"/>
          </a:xfrm>
          <a:custGeom>
            <a:avLst/>
            <a:gdLst/>
            <a:ahLst/>
            <a:cxnLst/>
            <a:rect l="l" t="t" r="r" b="b"/>
            <a:pathLst>
              <a:path w="615705" h="657549">
                <a:moveTo>
                  <a:pt x="0" y="0"/>
                </a:moveTo>
                <a:lnTo>
                  <a:pt x="615705" y="0"/>
                </a:lnTo>
                <a:lnTo>
                  <a:pt x="615705" y="657549"/>
                </a:lnTo>
                <a:lnTo>
                  <a:pt x="0" y="65754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grpSp>
        <p:nvGrpSpPr>
          <p:cNvPr id="34" name="Group 34"/>
          <p:cNvGrpSpPr/>
          <p:nvPr/>
        </p:nvGrpSpPr>
        <p:grpSpPr>
          <a:xfrm>
            <a:off x="2132200" y="5097274"/>
            <a:ext cx="3573151" cy="542964"/>
            <a:chOff x="-1" y="1"/>
            <a:chExt cx="4764201" cy="723952"/>
          </a:xfrm>
        </p:grpSpPr>
        <p:sp>
          <p:nvSpPr>
            <p:cNvPr id="35" name="Freeform 35" descr="Image"/>
            <p:cNvSpPr/>
            <p:nvPr/>
          </p:nvSpPr>
          <p:spPr>
            <a:xfrm rot="-5400000">
              <a:off x="2020124" y="-2020124"/>
              <a:ext cx="723952" cy="4764201"/>
            </a:xfrm>
            <a:custGeom>
              <a:avLst/>
              <a:gdLst/>
              <a:ahLst/>
              <a:cxnLst/>
              <a:rect l="l" t="t" r="r" b="b"/>
              <a:pathLst>
                <a:path w="723952" h="4764201">
                  <a:moveTo>
                    <a:pt x="0" y="0"/>
                  </a:moveTo>
                  <a:lnTo>
                    <a:pt x="723952" y="0"/>
                  </a:lnTo>
                  <a:lnTo>
                    <a:pt x="723952" y="4764200"/>
                  </a:lnTo>
                  <a:lnTo>
                    <a:pt x="0" y="4764200"/>
                  </a:lnTo>
                  <a:lnTo>
                    <a:pt x="0" y="0"/>
                  </a:lnTo>
                  <a:close/>
                </a:path>
              </a:pathLst>
            </a:custGeom>
            <a:blipFill>
              <a:blip r:embed="rId7"/>
              <a:stretch>
                <a:fillRect l="-1608872" t="-206353" r="-752653" b="-74262"/>
              </a:stretch>
            </a:blipFill>
          </p:spPr>
        </p:sp>
        <p:sp>
          <p:nvSpPr>
            <p:cNvPr id="36" name="TextBox 36"/>
            <p:cNvSpPr txBox="1"/>
            <p:nvPr/>
          </p:nvSpPr>
          <p:spPr>
            <a:xfrm>
              <a:off x="331088" y="168096"/>
              <a:ext cx="4051334" cy="348984"/>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Food diversity </a:t>
              </a:r>
            </a:p>
          </p:txBody>
        </p:sp>
      </p:grpSp>
      <p:grpSp>
        <p:nvGrpSpPr>
          <p:cNvPr id="37" name="Group 37"/>
          <p:cNvGrpSpPr/>
          <p:nvPr/>
        </p:nvGrpSpPr>
        <p:grpSpPr>
          <a:xfrm>
            <a:off x="2190791" y="6005080"/>
            <a:ext cx="3573151" cy="542964"/>
            <a:chOff x="-1" y="1"/>
            <a:chExt cx="4764201" cy="723952"/>
          </a:xfrm>
        </p:grpSpPr>
        <p:sp>
          <p:nvSpPr>
            <p:cNvPr id="38" name="Freeform 38" descr="Image"/>
            <p:cNvSpPr/>
            <p:nvPr/>
          </p:nvSpPr>
          <p:spPr>
            <a:xfrm rot="-5400000">
              <a:off x="2020124" y="-2020124"/>
              <a:ext cx="723952" cy="4764201"/>
            </a:xfrm>
            <a:custGeom>
              <a:avLst/>
              <a:gdLst/>
              <a:ahLst/>
              <a:cxnLst/>
              <a:rect l="l" t="t" r="r" b="b"/>
              <a:pathLst>
                <a:path w="723952" h="4764201">
                  <a:moveTo>
                    <a:pt x="0" y="0"/>
                  </a:moveTo>
                  <a:lnTo>
                    <a:pt x="723952" y="0"/>
                  </a:lnTo>
                  <a:lnTo>
                    <a:pt x="723952" y="4764200"/>
                  </a:lnTo>
                  <a:lnTo>
                    <a:pt x="0" y="4764200"/>
                  </a:lnTo>
                  <a:lnTo>
                    <a:pt x="0" y="0"/>
                  </a:lnTo>
                  <a:close/>
                </a:path>
              </a:pathLst>
            </a:custGeom>
            <a:blipFill>
              <a:blip r:embed="rId7"/>
              <a:stretch>
                <a:fillRect l="-1608872" t="-206353" r="-752653" b="-74262"/>
              </a:stretch>
            </a:blipFill>
          </p:spPr>
        </p:sp>
        <p:sp>
          <p:nvSpPr>
            <p:cNvPr id="39" name="TextBox 39"/>
            <p:cNvSpPr txBox="1"/>
            <p:nvPr/>
          </p:nvSpPr>
          <p:spPr>
            <a:xfrm>
              <a:off x="356433" y="164267"/>
              <a:ext cx="4051334" cy="348984"/>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Good food quality </a:t>
              </a:r>
            </a:p>
          </p:txBody>
        </p:sp>
      </p:grpSp>
      <p:grpSp>
        <p:nvGrpSpPr>
          <p:cNvPr id="40" name="Group 40"/>
          <p:cNvGrpSpPr/>
          <p:nvPr/>
        </p:nvGrpSpPr>
        <p:grpSpPr>
          <a:xfrm rot="5400000">
            <a:off x="3647293" y="6087138"/>
            <a:ext cx="542964" cy="3573151"/>
            <a:chOff x="3663185" y="8784318"/>
            <a:chExt cx="723952" cy="4764201"/>
          </a:xfrm>
        </p:grpSpPr>
        <p:sp>
          <p:nvSpPr>
            <p:cNvPr id="41" name="Freeform 41" descr="Image"/>
            <p:cNvSpPr/>
            <p:nvPr/>
          </p:nvSpPr>
          <p:spPr>
            <a:xfrm rot="10800000">
              <a:off x="3663185" y="8784318"/>
              <a:ext cx="723952" cy="4764201"/>
            </a:xfrm>
            <a:custGeom>
              <a:avLst/>
              <a:gdLst/>
              <a:ahLst/>
              <a:cxnLst/>
              <a:rect l="l" t="t" r="r" b="b"/>
              <a:pathLst>
                <a:path w="723952" h="4764201">
                  <a:moveTo>
                    <a:pt x="0" y="0"/>
                  </a:moveTo>
                  <a:lnTo>
                    <a:pt x="723952" y="0"/>
                  </a:lnTo>
                  <a:lnTo>
                    <a:pt x="723952" y="4764200"/>
                  </a:lnTo>
                  <a:lnTo>
                    <a:pt x="0" y="4764200"/>
                  </a:lnTo>
                  <a:lnTo>
                    <a:pt x="0" y="0"/>
                  </a:lnTo>
                  <a:close/>
                </a:path>
              </a:pathLst>
            </a:custGeom>
            <a:blipFill>
              <a:blip r:embed="rId7"/>
              <a:stretch>
                <a:fillRect l="-1608872" t="-206353" r="-752653" b="-74262"/>
              </a:stretch>
            </a:blipFill>
          </p:spPr>
          <p:txBody>
            <a:bodyPr/>
            <a:lstStyle/>
            <a:p>
              <a:endParaRPr lang="pt-PT" dirty="0"/>
            </a:p>
          </p:txBody>
        </p:sp>
        <p:sp>
          <p:nvSpPr>
            <p:cNvPr id="42" name="TextBox 42"/>
            <p:cNvSpPr txBox="1"/>
            <p:nvPr/>
          </p:nvSpPr>
          <p:spPr>
            <a:xfrm rot="16200000">
              <a:off x="2033037" y="11123458"/>
              <a:ext cx="4051334" cy="348984"/>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Full meal </a:t>
              </a:r>
            </a:p>
          </p:txBody>
        </p:sp>
      </p:grpSp>
      <p:grpSp>
        <p:nvGrpSpPr>
          <p:cNvPr id="43" name="Group 43"/>
          <p:cNvGrpSpPr/>
          <p:nvPr/>
        </p:nvGrpSpPr>
        <p:grpSpPr>
          <a:xfrm>
            <a:off x="2140514" y="6854813"/>
            <a:ext cx="3573151" cy="542964"/>
            <a:chOff x="-763642" y="-87328"/>
            <a:chExt cx="4764201" cy="723952"/>
          </a:xfrm>
        </p:grpSpPr>
        <p:sp>
          <p:nvSpPr>
            <p:cNvPr id="44" name="Freeform 44" descr="Image"/>
            <p:cNvSpPr/>
            <p:nvPr/>
          </p:nvSpPr>
          <p:spPr>
            <a:xfrm rot="16200000">
              <a:off x="1256483" y="-2107453"/>
              <a:ext cx="723952" cy="4764201"/>
            </a:xfrm>
            <a:custGeom>
              <a:avLst/>
              <a:gdLst/>
              <a:ahLst/>
              <a:cxnLst/>
              <a:rect l="l" t="t" r="r" b="b"/>
              <a:pathLst>
                <a:path w="723952" h="4764201">
                  <a:moveTo>
                    <a:pt x="0" y="0"/>
                  </a:moveTo>
                  <a:lnTo>
                    <a:pt x="723952" y="0"/>
                  </a:lnTo>
                  <a:lnTo>
                    <a:pt x="723952" y="4764200"/>
                  </a:lnTo>
                  <a:lnTo>
                    <a:pt x="0" y="4764200"/>
                  </a:lnTo>
                  <a:lnTo>
                    <a:pt x="0" y="0"/>
                  </a:lnTo>
                  <a:close/>
                </a:path>
              </a:pathLst>
            </a:custGeom>
            <a:blipFill>
              <a:blip r:embed="rId7"/>
              <a:stretch>
                <a:fillRect l="-1608872" t="-206353" r="-752653" b="-74262"/>
              </a:stretch>
            </a:blipFill>
          </p:spPr>
          <p:txBody>
            <a:bodyPr/>
            <a:lstStyle/>
            <a:p>
              <a:endParaRPr lang="pt-PT" dirty="0"/>
            </a:p>
          </p:txBody>
        </p:sp>
        <p:sp>
          <p:nvSpPr>
            <p:cNvPr id="45" name="TextBox 45"/>
            <p:cNvSpPr txBox="1"/>
            <p:nvPr/>
          </p:nvSpPr>
          <p:spPr>
            <a:xfrm>
              <a:off x="-376314" y="163863"/>
              <a:ext cx="4051334" cy="348984"/>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Affordable price </a:t>
              </a:r>
            </a:p>
          </p:txBody>
        </p:sp>
      </p:grpSp>
      <p:grpSp>
        <p:nvGrpSpPr>
          <p:cNvPr id="54" name="Group 54"/>
          <p:cNvGrpSpPr/>
          <p:nvPr/>
        </p:nvGrpSpPr>
        <p:grpSpPr>
          <a:xfrm rot="16200000">
            <a:off x="13591960" y="4533296"/>
            <a:ext cx="542964" cy="3573151"/>
            <a:chOff x="0" y="0"/>
            <a:chExt cx="723952" cy="4764201"/>
          </a:xfrm>
        </p:grpSpPr>
        <p:sp>
          <p:nvSpPr>
            <p:cNvPr id="55" name="Freeform 55" descr="Image"/>
            <p:cNvSpPr/>
            <p:nvPr/>
          </p:nvSpPr>
          <p:spPr>
            <a:xfrm>
              <a:off x="0" y="0"/>
              <a:ext cx="723952" cy="4764201"/>
            </a:xfrm>
            <a:custGeom>
              <a:avLst/>
              <a:gdLst/>
              <a:ahLst/>
              <a:cxnLst/>
              <a:rect l="l" t="t" r="r" b="b"/>
              <a:pathLst>
                <a:path w="723952" h="4764201">
                  <a:moveTo>
                    <a:pt x="0" y="0"/>
                  </a:moveTo>
                  <a:lnTo>
                    <a:pt x="723952" y="0"/>
                  </a:lnTo>
                  <a:lnTo>
                    <a:pt x="723952" y="4764201"/>
                  </a:lnTo>
                  <a:lnTo>
                    <a:pt x="0" y="4764201"/>
                  </a:lnTo>
                  <a:lnTo>
                    <a:pt x="0" y="0"/>
                  </a:lnTo>
                  <a:close/>
                </a:path>
              </a:pathLst>
            </a:custGeom>
            <a:blipFill>
              <a:blip r:embed="rId11"/>
              <a:stretch>
                <a:fillRect l="-1608872" t="-206353" r="-752653" b="-74262"/>
              </a:stretch>
            </a:blipFill>
          </p:spPr>
        </p:sp>
        <p:sp>
          <p:nvSpPr>
            <p:cNvPr id="56" name="TextBox 56"/>
            <p:cNvSpPr txBox="1"/>
            <p:nvPr/>
          </p:nvSpPr>
          <p:spPr>
            <a:xfrm rot="5400000">
              <a:off x="-1640473" y="2207609"/>
              <a:ext cx="4051334" cy="348984"/>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Limited variety </a:t>
              </a:r>
            </a:p>
          </p:txBody>
        </p:sp>
      </p:grpSp>
      <p:grpSp>
        <p:nvGrpSpPr>
          <p:cNvPr id="57" name="Group 57"/>
          <p:cNvGrpSpPr/>
          <p:nvPr/>
        </p:nvGrpSpPr>
        <p:grpSpPr>
          <a:xfrm rot="16200000">
            <a:off x="13591960" y="3658197"/>
            <a:ext cx="542964" cy="3573151"/>
            <a:chOff x="0" y="0"/>
            <a:chExt cx="723952" cy="4764201"/>
          </a:xfrm>
        </p:grpSpPr>
        <p:sp>
          <p:nvSpPr>
            <p:cNvPr id="58" name="Freeform 58" descr="Image"/>
            <p:cNvSpPr/>
            <p:nvPr/>
          </p:nvSpPr>
          <p:spPr>
            <a:xfrm>
              <a:off x="0" y="0"/>
              <a:ext cx="723952" cy="4764201"/>
            </a:xfrm>
            <a:custGeom>
              <a:avLst/>
              <a:gdLst/>
              <a:ahLst/>
              <a:cxnLst/>
              <a:rect l="l" t="t" r="r" b="b"/>
              <a:pathLst>
                <a:path w="723952" h="4764201">
                  <a:moveTo>
                    <a:pt x="0" y="0"/>
                  </a:moveTo>
                  <a:lnTo>
                    <a:pt x="723952" y="0"/>
                  </a:lnTo>
                  <a:lnTo>
                    <a:pt x="723952" y="4764201"/>
                  </a:lnTo>
                  <a:lnTo>
                    <a:pt x="0" y="4764201"/>
                  </a:lnTo>
                  <a:lnTo>
                    <a:pt x="0" y="0"/>
                  </a:lnTo>
                  <a:close/>
                </a:path>
              </a:pathLst>
            </a:custGeom>
            <a:blipFill>
              <a:blip r:embed="rId11"/>
              <a:stretch>
                <a:fillRect l="-1608872" t="-206353" r="-752653" b="-74262"/>
              </a:stretch>
            </a:blipFill>
          </p:spPr>
        </p:sp>
        <p:sp>
          <p:nvSpPr>
            <p:cNvPr id="59" name="TextBox 59"/>
            <p:cNvSpPr txBox="1"/>
            <p:nvPr/>
          </p:nvSpPr>
          <p:spPr>
            <a:xfrm rot="5400000">
              <a:off x="-1640473" y="2207609"/>
              <a:ext cx="4051334" cy="348984"/>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Long waiting time </a:t>
              </a:r>
            </a:p>
          </p:txBody>
        </p:sp>
      </p:grpSp>
      <p:grpSp>
        <p:nvGrpSpPr>
          <p:cNvPr id="60" name="Group 60"/>
          <p:cNvGrpSpPr/>
          <p:nvPr/>
        </p:nvGrpSpPr>
        <p:grpSpPr>
          <a:xfrm rot="16200000">
            <a:off x="13444322" y="5635812"/>
            <a:ext cx="838239" cy="3573151"/>
            <a:chOff x="0" y="0"/>
            <a:chExt cx="1117652" cy="4764201"/>
          </a:xfrm>
        </p:grpSpPr>
        <p:sp>
          <p:nvSpPr>
            <p:cNvPr id="61" name="Freeform 61" descr="Image"/>
            <p:cNvSpPr/>
            <p:nvPr/>
          </p:nvSpPr>
          <p:spPr>
            <a:xfrm>
              <a:off x="0" y="0"/>
              <a:ext cx="1117652" cy="4764201"/>
            </a:xfrm>
            <a:custGeom>
              <a:avLst/>
              <a:gdLst/>
              <a:ahLst/>
              <a:cxnLst/>
              <a:rect l="l" t="t" r="r" b="b"/>
              <a:pathLst>
                <a:path w="1117652" h="4764201">
                  <a:moveTo>
                    <a:pt x="0" y="0"/>
                  </a:moveTo>
                  <a:lnTo>
                    <a:pt x="1117652" y="0"/>
                  </a:lnTo>
                  <a:lnTo>
                    <a:pt x="1117652" y="4764201"/>
                  </a:lnTo>
                  <a:lnTo>
                    <a:pt x="0" y="4764201"/>
                  </a:lnTo>
                  <a:lnTo>
                    <a:pt x="0" y="0"/>
                  </a:lnTo>
                  <a:close/>
                </a:path>
              </a:pathLst>
            </a:custGeom>
            <a:blipFill>
              <a:blip r:embed="rId11"/>
              <a:stretch>
                <a:fillRect l="-1024523" t="-206353" r="-469913" b="-74262"/>
              </a:stretch>
            </a:blipFill>
          </p:spPr>
        </p:sp>
        <p:sp>
          <p:nvSpPr>
            <p:cNvPr id="62" name="TextBox 62"/>
            <p:cNvSpPr txBox="1"/>
            <p:nvPr/>
          </p:nvSpPr>
          <p:spPr>
            <a:xfrm rot="5400000">
              <a:off x="-1432605" y="2019521"/>
              <a:ext cx="4051334" cy="725156"/>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Conflict with academic schedules </a:t>
              </a:r>
            </a:p>
          </p:txBody>
        </p:sp>
      </p:grpSp>
      <p:grpSp>
        <p:nvGrpSpPr>
          <p:cNvPr id="63" name="Group 63"/>
          <p:cNvGrpSpPr/>
          <p:nvPr/>
        </p:nvGrpSpPr>
        <p:grpSpPr>
          <a:xfrm rot="16200000">
            <a:off x="13591960" y="6720932"/>
            <a:ext cx="542964" cy="3573151"/>
            <a:chOff x="0" y="0"/>
            <a:chExt cx="723952" cy="4764201"/>
          </a:xfrm>
        </p:grpSpPr>
        <p:sp>
          <p:nvSpPr>
            <p:cNvPr id="64" name="Freeform 64" descr="Image"/>
            <p:cNvSpPr/>
            <p:nvPr/>
          </p:nvSpPr>
          <p:spPr>
            <a:xfrm>
              <a:off x="0" y="0"/>
              <a:ext cx="723952" cy="4764201"/>
            </a:xfrm>
            <a:custGeom>
              <a:avLst/>
              <a:gdLst/>
              <a:ahLst/>
              <a:cxnLst/>
              <a:rect l="l" t="t" r="r" b="b"/>
              <a:pathLst>
                <a:path w="723952" h="4764201">
                  <a:moveTo>
                    <a:pt x="0" y="0"/>
                  </a:moveTo>
                  <a:lnTo>
                    <a:pt x="723952" y="0"/>
                  </a:lnTo>
                  <a:lnTo>
                    <a:pt x="723952" y="4764201"/>
                  </a:lnTo>
                  <a:lnTo>
                    <a:pt x="0" y="4764201"/>
                  </a:lnTo>
                  <a:lnTo>
                    <a:pt x="0" y="0"/>
                  </a:lnTo>
                  <a:close/>
                </a:path>
              </a:pathLst>
            </a:custGeom>
            <a:blipFill>
              <a:blip r:embed="rId11"/>
              <a:stretch>
                <a:fillRect l="-1608872" t="-206353" r="-752653" b="-74262"/>
              </a:stretch>
            </a:blipFill>
          </p:spPr>
        </p:sp>
        <p:sp>
          <p:nvSpPr>
            <p:cNvPr id="65" name="TextBox 65"/>
            <p:cNvSpPr txBox="1"/>
            <p:nvPr/>
          </p:nvSpPr>
          <p:spPr>
            <a:xfrm rot="5400000">
              <a:off x="-1801813" y="2207608"/>
              <a:ext cx="4407766" cy="348984"/>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Personal preferences </a:t>
              </a:r>
            </a:p>
          </p:txBody>
        </p:sp>
      </p:grpSp>
      <p:grpSp>
        <p:nvGrpSpPr>
          <p:cNvPr id="70" name="Group 46">
            <a:extLst>
              <a:ext uri="{FF2B5EF4-FFF2-40B4-BE49-F238E27FC236}">
                <a16:creationId xmlns:a16="http://schemas.microsoft.com/office/drawing/2014/main" id="{B45A60C8-3086-8B3E-F496-5B5C76AECFB0}"/>
              </a:ext>
            </a:extLst>
          </p:cNvPr>
          <p:cNvGrpSpPr/>
          <p:nvPr/>
        </p:nvGrpSpPr>
        <p:grpSpPr>
          <a:xfrm>
            <a:off x="2140515" y="8291464"/>
            <a:ext cx="3573151" cy="542964"/>
            <a:chOff x="-336680" y="1705565"/>
            <a:chExt cx="4764201" cy="723952"/>
          </a:xfrm>
        </p:grpSpPr>
        <p:sp>
          <p:nvSpPr>
            <p:cNvPr id="71" name="Freeform 47" descr="Image">
              <a:extLst>
                <a:ext uri="{FF2B5EF4-FFF2-40B4-BE49-F238E27FC236}">
                  <a16:creationId xmlns:a16="http://schemas.microsoft.com/office/drawing/2014/main" id="{038B93F6-A806-5EC7-5386-D68BA214D58E}"/>
                </a:ext>
              </a:extLst>
            </p:cNvPr>
            <p:cNvSpPr/>
            <p:nvPr/>
          </p:nvSpPr>
          <p:spPr>
            <a:xfrm rot="16200000">
              <a:off x="1683445" y="-314560"/>
              <a:ext cx="723952" cy="4764201"/>
            </a:xfrm>
            <a:custGeom>
              <a:avLst/>
              <a:gdLst/>
              <a:ahLst/>
              <a:cxnLst/>
              <a:rect l="l" t="t" r="r" b="b"/>
              <a:pathLst>
                <a:path w="723952" h="4764201">
                  <a:moveTo>
                    <a:pt x="0" y="0"/>
                  </a:moveTo>
                  <a:lnTo>
                    <a:pt x="723952" y="0"/>
                  </a:lnTo>
                  <a:lnTo>
                    <a:pt x="723952" y="4764200"/>
                  </a:lnTo>
                  <a:lnTo>
                    <a:pt x="0" y="4764200"/>
                  </a:lnTo>
                  <a:lnTo>
                    <a:pt x="0" y="0"/>
                  </a:lnTo>
                  <a:close/>
                </a:path>
              </a:pathLst>
            </a:custGeom>
            <a:blipFill>
              <a:blip r:embed="rId7"/>
              <a:stretch>
                <a:fillRect l="-1608872" t="-206353" r="-752653" b="-74262"/>
              </a:stretch>
            </a:blipFill>
          </p:spPr>
          <p:txBody>
            <a:bodyPr/>
            <a:lstStyle/>
            <a:p>
              <a:endParaRPr lang="pt-PT" dirty="0"/>
            </a:p>
          </p:txBody>
        </p:sp>
        <p:sp>
          <p:nvSpPr>
            <p:cNvPr id="72" name="TextBox 48">
              <a:extLst>
                <a:ext uri="{FF2B5EF4-FFF2-40B4-BE49-F238E27FC236}">
                  <a16:creationId xmlns:a16="http://schemas.microsoft.com/office/drawing/2014/main" id="{1EAAFE23-7B25-3EDE-1815-5448840EF2B8}"/>
                </a:ext>
              </a:extLst>
            </p:cNvPr>
            <p:cNvSpPr txBox="1"/>
            <p:nvPr/>
          </p:nvSpPr>
          <p:spPr>
            <a:xfrm>
              <a:off x="-125052" y="1840040"/>
              <a:ext cx="4051334" cy="348984"/>
            </a:xfrm>
            <a:prstGeom prst="rect">
              <a:avLst/>
            </a:prstGeom>
          </p:spPr>
          <p:txBody>
            <a:bodyPr lIns="0" tIns="0" rIns="0" bIns="0" rtlCol="0" anchor="t">
              <a:spAutoFit/>
            </a:bodyPr>
            <a:lstStyle/>
            <a:p>
              <a:pPr algn="ctr">
                <a:lnSpc>
                  <a:spcPts val="2160"/>
                </a:lnSpc>
              </a:pPr>
              <a:r>
                <a:rPr lang="en-US" sz="1800" b="1" dirty="0">
                  <a:solidFill>
                    <a:srgbClr val="FFFFFF"/>
                  </a:solidFill>
                  <a:latin typeface="Helvetica World Bold"/>
                  <a:ea typeface="Helvetica World Bold"/>
                  <a:cs typeface="Helvetica World Bold"/>
                  <a:sym typeface="Helvetica World Bold"/>
                </a:rPr>
                <a:t>Practicality </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719AA-A930-1BF2-D0CB-FDF9D078BB53}"/>
              </a:ext>
            </a:extLst>
          </p:cNvPr>
          <p:cNvSpPr>
            <a:spLocks noGrp="1"/>
          </p:cNvSpPr>
          <p:nvPr>
            <p:ph type="title"/>
          </p:nvPr>
        </p:nvSpPr>
        <p:spPr/>
        <p:txBody>
          <a:bodyPr/>
          <a:lstStyle/>
          <a:p>
            <a:endParaRPr lang="en-GB"/>
          </a:p>
        </p:txBody>
      </p:sp>
      <p:pic>
        <p:nvPicPr>
          <p:cNvPr id="5" name="Content Placeholder 4" descr="A chart with text and images&#10;&#10;AI-generated content may be incorrect.">
            <a:extLst>
              <a:ext uri="{FF2B5EF4-FFF2-40B4-BE49-F238E27FC236}">
                <a16:creationId xmlns:a16="http://schemas.microsoft.com/office/drawing/2014/main" id="{4A9CE6B3-8BDE-BED7-953D-1DAF3BD6FF24}"/>
              </a:ext>
            </a:extLst>
          </p:cNvPr>
          <p:cNvPicPr>
            <a:picLocks noGrp="1" noChangeAspect="1"/>
          </p:cNvPicPr>
          <p:nvPr>
            <p:ph idx="1"/>
          </p:nvPr>
        </p:nvPicPr>
        <p:blipFill>
          <a:blip r:embed="rId2"/>
          <a:stretch>
            <a:fillRect/>
          </a:stretch>
        </p:blipFill>
        <p:spPr>
          <a:xfrm>
            <a:off x="0" y="-1"/>
            <a:ext cx="18288000" cy="10302776"/>
          </a:xfrm>
        </p:spPr>
      </p:pic>
    </p:spTree>
    <p:extLst>
      <p:ext uri="{BB962C8B-B14F-4D97-AF65-F5344CB8AC3E}">
        <p14:creationId xmlns:p14="http://schemas.microsoft.com/office/powerpoint/2010/main" val="3436538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89E78-66D3-648C-F3D6-C33DF596B7FC}"/>
              </a:ext>
            </a:extLst>
          </p:cNvPr>
          <p:cNvSpPr>
            <a:spLocks noGrp="1"/>
          </p:cNvSpPr>
          <p:nvPr>
            <p:ph type="title"/>
          </p:nvPr>
        </p:nvSpPr>
        <p:spPr/>
        <p:txBody>
          <a:bodyPr/>
          <a:lstStyle/>
          <a:p>
            <a:endParaRPr lang="en-GB"/>
          </a:p>
        </p:txBody>
      </p:sp>
      <p:pic>
        <p:nvPicPr>
          <p:cNvPr id="5" name="Content Placeholder 4" descr="A chart with text and images&#10;&#10;AI-generated content may be incorrect.">
            <a:extLst>
              <a:ext uri="{FF2B5EF4-FFF2-40B4-BE49-F238E27FC236}">
                <a16:creationId xmlns:a16="http://schemas.microsoft.com/office/drawing/2014/main" id="{5DBF3B9C-C257-7D38-AE26-6833690D5B6C}"/>
              </a:ext>
            </a:extLst>
          </p:cNvPr>
          <p:cNvPicPr>
            <a:picLocks noGrp="1" noChangeAspect="1"/>
          </p:cNvPicPr>
          <p:nvPr>
            <p:ph idx="1"/>
          </p:nvPr>
        </p:nvPicPr>
        <p:blipFill>
          <a:blip r:embed="rId2"/>
          <a:stretch>
            <a:fillRect/>
          </a:stretch>
        </p:blipFill>
        <p:spPr>
          <a:xfrm>
            <a:off x="0" y="0"/>
            <a:ext cx="18318684" cy="10287000"/>
          </a:xfrm>
        </p:spPr>
      </p:pic>
    </p:spTree>
    <p:extLst>
      <p:ext uri="{BB962C8B-B14F-4D97-AF65-F5344CB8AC3E}">
        <p14:creationId xmlns:p14="http://schemas.microsoft.com/office/powerpoint/2010/main" val="4255931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04D3E-2077-915E-932F-F66FCCA845C0}"/>
              </a:ext>
            </a:extLst>
          </p:cNvPr>
          <p:cNvSpPr>
            <a:spLocks noGrp="1"/>
          </p:cNvSpPr>
          <p:nvPr>
            <p:ph type="title"/>
          </p:nvPr>
        </p:nvSpPr>
        <p:spPr/>
        <p:txBody>
          <a:bodyPr/>
          <a:lstStyle/>
          <a:p>
            <a:endParaRPr lang="en-GB"/>
          </a:p>
        </p:txBody>
      </p:sp>
      <p:pic>
        <p:nvPicPr>
          <p:cNvPr id="5" name="Content Placeholder 4" descr="A close-up of a website&#10;&#10;AI-generated content may be incorrect.">
            <a:extLst>
              <a:ext uri="{FF2B5EF4-FFF2-40B4-BE49-F238E27FC236}">
                <a16:creationId xmlns:a16="http://schemas.microsoft.com/office/drawing/2014/main" id="{0CF6C536-4E9C-2446-73C4-CC295A0A1ADB}"/>
              </a:ext>
            </a:extLst>
          </p:cNvPr>
          <p:cNvPicPr>
            <a:picLocks noGrp="1" noChangeAspect="1"/>
          </p:cNvPicPr>
          <p:nvPr>
            <p:ph idx="1"/>
          </p:nvPr>
        </p:nvPicPr>
        <p:blipFill>
          <a:blip r:embed="rId2"/>
          <a:stretch>
            <a:fillRect/>
          </a:stretch>
        </p:blipFill>
        <p:spPr>
          <a:xfrm>
            <a:off x="0" y="0"/>
            <a:ext cx="18288000" cy="10361670"/>
          </a:xfrm>
        </p:spPr>
      </p:pic>
    </p:spTree>
    <p:extLst>
      <p:ext uri="{BB962C8B-B14F-4D97-AF65-F5344CB8AC3E}">
        <p14:creationId xmlns:p14="http://schemas.microsoft.com/office/powerpoint/2010/main" val="50005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18219D-BFFF-4B45-AB39-93A6C35F910E}"/>
              </a:ext>
            </a:extLst>
          </p:cNvPr>
          <p:cNvPicPr>
            <a:picLocks noChangeAspect="1"/>
          </p:cNvPicPr>
          <p:nvPr/>
        </p:nvPicPr>
        <p:blipFill rotWithShape="1">
          <a:blip r:embed="rId2"/>
          <a:srcRect l="77605"/>
          <a:stretch/>
        </p:blipFill>
        <p:spPr>
          <a:xfrm>
            <a:off x="14144625" y="0"/>
            <a:ext cx="4143375" cy="10407015"/>
          </a:xfrm>
          <a:prstGeom prst="rect">
            <a:avLst/>
          </a:prstGeom>
        </p:spPr>
      </p:pic>
      <p:sp>
        <p:nvSpPr>
          <p:cNvPr id="4" name="Aqui teremos…">
            <a:extLst>
              <a:ext uri="{FF2B5EF4-FFF2-40B4-BE49-F238E27FC236}">
                <a16:creationId xmlns:a16="http://schemas.microsoft.com/office/drawing/2014/main" id="{0F8178E5-3CB2-4C9E-93A9-B22A5CF0EDC8}"/>
              </a:ext>
            </a:extLst>
          </p:cNvPr>
          <p:cNvSpPr txBox="1">
            <a:spLocks/>
          </p:cNvSpPr>
          <p:nvPr/>
        </p:nvSpPr>
        <p:spPr>
          <a:xfrm>
            <a:off x="349582" y="295248"/>
            <a:ext cx="13939368" cy="2381102"/>
          </a:xfrm>
          <a:prstGeom prst="rect">
            <a:avLst/>
          </a:prstGeom>
        </p:spPr>
        <p:txBody>
          <a:bodyPr anchor="t">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hangingPunct="1">
              <a:defRPr>
                <a:solidFill>
                  <a:srgbClr val="DD82AC"/>
                </a:solidFill>
              </a:defRPr>
            </a:pPr>
            <a:r>
              <a:rPr lang="en-GB" sz="6375" dirty="0">
                <a:solidFill>
                  <a:schemeClr val="tx1"/>
                </a:solidFill>
                <a:latin typeface="Century Gothic" panose="020B0502020202020204" pitchFamily="34" charset="0"/>
              </a:rPr>
              <a:t>RESEARCH DESIGN</a:t>
            </a:r>
          </a:p>
        </p:txBody>
      </p:sp>
      <p:sp>
        <p:nvSpPr>
          <p:cNvPr id="5" name="Rectangle 4">
            <a:extLst>
              <a:ext uri="{FF2B5EF4-FFF2-40B4-BE49-F238E27FC236}">
                <a16:creationId xmlns:a16="http://schemas.microsoft.com/office/drawing/2014/main" id="{040DEC3B-7AB3-4A0D-8E8C-D645391151AF}"/>
              </a:ext>
            </a:extLst>
          </p:cNvPr>
          <p:cNvSpPr/>
          <p:nvPr/>
        </p:nvSpPr>
        <p:spPr>
          <a:xfrm>
            <a:off x="729246" y="2247900"/>
            <a:ext cx="12960953" cy="5515292"/>
          </a:xfrm>
          <a:prstGeom prst="rect">
            <a:avLst/>
          </a:prstGeom>
        </p:spPr>
        <p:txBody>
          <a:bodyPr wrap="square">
            <a:spAutoFit/>
          </a:bodyPr>
          <a:lstStyle/>
          <a:p>
            <a:pPr marL="428625" indent="-428625">
              <a:lnSpc>
                <a:spcPct val="150000"/>
              </a:lnSpc>
              <a:buFont typeface="Courier New" panose="02070309020205020404" pitchFamily="49" charset="0"/>
              <a:buChar char="o"/>
            </a:pPr>
            <a:r>
              <a:rPr lang="en-GB" sz="4000" b="1" dirty="0">
                <a:solidFill>
                  <a:schemeClr val="bg1"/>
                </a:solidFill>
                <a:highlight>
                  <a:srgbClr val="333399"/>
                </a:highlight>
                <a:latin typeface="Century Gothic" panose="020B0502020202020204" pitchFamily="34" charset="0"/>
              </a:rPr>
              <a:t>Qualitative research design:</a:t>
            </a:r>
          </a:p>
          <a:p>
            <a:pPr marL="428625" indent="-428625">
              <a:lnSpc>
                <a:spcPct val="150000"/>
              </a:lnSpc>
              <a:buFont typeface="Courier New" panose="02070309020205020404" pitchFamily="49" charset="0"/>
              <a:buChar char="o"/>
            </a:pPr>
            <a:endParaRPr lang="en-GB" sz="4000" b="1" dirty="0">
              <a:solidFill>
                <a:schemeClr val="bg1"/>
              </a:solidFill>
              <a:highlight>
                <a:srgbClr val="333399"/>
              </a:highlight>
              <a:latin typeface="Century Gothic" panose="020B0502020202020204" pitchFamily="34" charset="0"/>
            </a:endParaRPr>
          </a:p>
          <a:p>
            <a:pPr>
              <a:lnSpc>
                <a:spcPct val="150000"/>
              </a:lnSpc>
            </a:pPr>
            <a:r>
              <a:rPr lang="en-GB" sz="4000" b="1" dirty="0">
                <a:solidFill>
                  <a:srgbClr val="333399"/>
                </a:solidFill>
                <a:latin typeface="Century Gothic" panose="020B0502020202020204" pitchFamily="34" charset="0"/>
              </a:rPr>
              <a:t>1.Priorization of stakeholders: </a:t>
            </a:r>
            <a:r>
              <a:rPr lang="en-GB" sz="4000" dirty="0">
                <a:latin typeface="Century Gothic" panose="020B0502020202020204" pitchFamily="34" charset="0"/>
              </a:rPr>
              <a:t>Diverse stakeholders selected to participate in the design of </a:t>
            </a:r>
            <a:r>
              <a:rPr lang="en-GB" sz="4000" b="1" dirty="0">
                <a:latin typeface="Century Gothic" panose="020B0502020202020204" pitchFamily="34" charset="0"/>
              </a:rPr>
              <a:t>the priority matrix and the stakeholder engagement model </a:t>
            </a:r>
            <a:r>
              <a:rPr lang="en-GB" sz="4000" dirty="0">
                <a:latin typeface="Century Gothic" panose="020B0502020202020204" pitchFamily="34" charset="0"/>
              </a:rPr>
              <a:t>of each country</a:t>
            </a:r>
            <a:endParaRPr lang="en-GB" sz="3300" dirty="0">
              <a:latin typeface="Century Gothic" panose="020B0502020202020204" pitchFamily="34" charset="0"/>
            </a:endParaRPr>
          </a:p>
        </p:txBody>
      </p:sp>
    </p:spTree>
    <p:extLst>
      <p:ext uri="{BB962C8B-B14F-4D97-AF65-F5344CB8AC3E}">
        <p14:creationId xmlns:p14="http://schemas.microsoft.com/office/powerpoint/2010/main" val="3429102139"/>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Image"/>
          <p:cNvSpPr/>
          <p:nvPr/>
        </p:nvSpPr>
        <p:spPr>
          <a:xfrm>
            <a:off x="-39238" y="-306807"/>
            <a:ext cx="18366476" cy="10900614"/>
          </a:xfrm>
          <a:custGeom>
            <a:avLst/>
            <a:gdLst/>
            <a:ahLst/>
            <a:cxnLst/>
            <a:rect l="l" t="t" r="r" b="b"/>
            <a:pathLst>
              <a:path w="18366476" h="10900614">
                <a:moveTo>
                  <a:pt x="0" y="0"/>
                </a:moveTo>
                <a:lnTo>
                  <a:pt x="18366476" y="0"/>
                </a:lnTo>
                <a:lnTo>
                  <a:pt x="18366476" y="10900614"/>
                </a:lnTo>
                <a:lnTo>
                  <a:pt x="0" y="10900614"/>
                </a:lnTo>
                <a:lnTo>
                  <a:pt x="0" y="0"/>
                </a:lnTo>
                <a:close/>
              </a:path>
            </a:pathLst>
          </a:custGeom>
          <a:blipFill>
            <a:blip r:embed="rId2"/>
            <a:stretch>
              <a:fillRect b="-15"/>
            </a:stretch>
          </a:blipFill>
        </p:spPr>
      </p:sp>
      <p:grpSp>
        <p:nvGrpSpPr>
          <p:cNvPr id="3" name="Group 3"/>
          <p:cNvGrpSpPr/>
          <p:nvPr/>
        </p:nvGrpSpPr>
        <p:grpSpPr>
          <a:xfrm>
            <a:off x="2661180" y="1409700"/>
            <a:ext cx="12965639" cy="7467600"/>
            <a:chOff x="0" y="0"/>
            <a:chExt cx="3414819" cy="1966775"/>
          </a:xfrm>
        </p:grpSpPr>
        <p:sp>
          <p:nvSpPr>
            <p:cNvPr id="4" name="Freeform 4"/>
            <p:cNvSpPr/>
            <p:nvPr/>
          </p:nvSpPr>
          <p:spPr>
            <a:xfrm>
              <a:off x="0" y="0"/>
              <a:ext cx="3414819" cy="1966775"/>
            </a:xfrm>
            <a:custGeom>
              <a:avLst/>
              <a:gdLst/>
              <a:ahLst/>
              <a:cxnLst/>
              <a:rect l="l" t="t" r="r" b="b"/>
              <a:pathLst>
                <a:path w="3414819" h="1966775">
                  <a:moveTo>
                    <a:pt x="30453" y="0"/>
                  </a:moveTo>
                  <a:lnTo>
                    <a:pt x="3384366" y="0"/>
                  </a:lnTo>
                  <a:cubicBezTo>
                    <a:pt x="3392443" y="0"/>
                    <a:pt x="3400188" y="3208"/>
                    <a:pt x="3405899" y="8919"/>
                  </a:cubicBezTo>
                  <a:cubicBezTo>
                    <a:pt x="3411610" y="14630"/>
                    <a:pt x="3414819" y="22376"/>
                    <a:pt x="3414819" y="30453"/>
                  </a:cubicBezTo>
                  <a:lnTo>
                    <a:pt x="3414819" y="1936323"/>
                  </a:lnTo>
                  <a:cubicBezTo>
                    <a:pt x="3414819" y="1953141"/>
                    <a:pt x="3401185" y="1966775"/>
                    <a:pt x="3384366" y="1966775"/>
                  </a:cubicBezTo>
                  <a:lnTo>
                    <a:pt x="30453" y="1966775"/>
                  </a:lnTo>
                  <a:cubicBezTo>
                    <a:pt x="13634" y="1966775"/>
                    <a:pt x="0" y="1953141"/>
                    <a:pt x="0" y="1936323"/>
                  </a:cubicBezTo>
                  <a:lnTo>
                    <a:pt x="0" y="30453"/>
                  </a:lnTo>
                  <a:cubicBezTo>
                    <a:pt x="0" y="13634"/>
                    <a:pt x="13634" y="0"/>
                    <a:pt x="30453" y="0"/>
                  </a:cubicBezTo>
                  <a:close/>
                </a:path>
              </a:pathLst>
            </a:custGeom>
            <a:solidFill>
              <a:srgbClr val="FFFFFF"/>
            </a:solidFill>
          </p:spPr>
        </p:sp>
        <p:sp>
          <p:nvSpPr>
            <p:cNvPr id="5" name="TextBox 5"/>
            <p:cNvSpPr txBox="1"/>
            <p:nvPr/>
          </p:nvSpPr>
          <p:spPr>
            <a:xfrm>
              <a:off x="0" y="-38100"/>
              <a:ext cx="3414819" cy="2004875"/>
            </a:xfrm>
            <a:prstGeom prst="rect">
              <a:avLst/>
            </a:prstGeom>
          </p:spPr>
          <p:txBody>
            <a:bodyPr lIns="50800" tIns="50800" rIns="50800" bIns="50800" rtlCol="0" anchor="ctr"/>
            <a:lstStyle/>
            <a:p>
              <a:pPr algn="ctr">
                <a:lnSpc>
                  <a:spcPts val="3359"/>
                </a:lnSpc>
              </a:pPr>
              <a:endParaRPr/>
            </a:p>
          </p:txBody>
        </p:sp>
      </p:grpSp>
      <p:sp>
        <p:nvSpPr>
          <p:cNvPr id="6" name="Freeform 6" descr="Image"/>
          <p:cNvSpPr/>
          <p:nvPr/>
        </p:nvSpPr>
        <p:spPr>
          <a:xfrm>
            <a:off x="7565352" y="2109033"/>
            <a:ext cx="3157296" cy="1091367"/>
          </a:xfrm>
          <a:custGeom>
            <a:avLst/>
            <a:gdLst/>
            <a:ahLst/>
            <a:cxnLst/>
            <a:rect l="l" t="t" r="r" b="b"/>
            <a:pathLst>
              <a:path w="3157296" h="1091367">
                <a:moveTo>
                  <a:pt x="0" y="0"/>
                </a:moveTo>
                <a:lnTo>
                  <a:pt x="3157296" y="0"/>
                </a:lnTo>
                <a:lnTo>
                  <a:pt x="3157296" y="1091367"/>
                </a:lnTo>
                <a:lnTo>
                  <a:pt x="0" y="1091367"/>
                </a:lnTo>
                <a:lnTo>
                  <a:pt x="0" y="0"/>
                </a:lnTo>
                <a:close/>
              </a:path>
            </a:pathLst>
          </a:custGeom>
          <a:blipFill>
            <a:blip r:embed="rId3"/>
            <a:stretch>
              <a:fillRect b="-208"/>
            </a:stretch>
          </a:blipFill>
        </p:spPr>
      </p:sp>
      <p:sp>
        <p:nvSpPr>
          <p:cNvPr id="8" name="Freeform 8"/>
          <p:cNvSpPr/>
          <p:nvPr/>
        </p:nvSpPr>
        <p:spPr>
          <a:xfrm>
            <a:off x="3043272" y="4227148"/>
            <a:ext cx="7524294" cy="759482"/>
          </a:xfrm>
          <a:custGeom>
            <a:avLst/>
            <a:gdLst/>
            <a:ahLst/>
            <a:cxnLst/>
            <a:rect l="l" t="t" r="r" b="b"/>
            <a:pathLst>
              <a:path w="10032392" h="1012643">
                <a:moveTo>
                  <a:pt x="0" y="0"/>
                </a:moveTo>
                <a:lnTo>
                  <a:pt x="10032392" y="0"/>
                </a:lnTo>
                <a:lnTo>
                  <a:pt x="10032392" y="1012643"/>
                </a:lnTo>
                <a:lnTo>
                  <a:pt x="0" y="1012643"/>
                </a:lnTo>
                <a:close/>
              </a:path>
            </a:pathLst>
          </a:custGeom>
        </p:spPr>
      </p:sp>
      <p:sp>
        <p:nvSpPr>
          <p:cNvPr id="11" name="Freeform 11"/>
          <p:cNvSpPr/>
          <p:nvPr/>
        </p:nvSpPr>
        <p:spPr>
          <a:xfrm>
            <a:off x="3413668" y="5369245"/>
            <a:ext cx="10003275" cy="644133"/>
          </a:xfrm>
          <a:custGeom>
            <a:avLst/>
            <a:gdLst/>
            <a:ahLst/>
            <a:cxnLst/>
            <a:rect l="l" t="t" r="r" b="b"/>
            <a:pathLst>
              <a:path w="14096662" h="907715">
                <a:moveTo>
                  <a:pt x="0" y="0"/>
                </a:moveTo>
                <a:lnTo>
                  <a:pt x="14096662" y="0"/>
                </a:lnTo>
                <a:lnTo>
                  <a:pt x="14096662" y="907715"/>
                </a:lnTo>
                <a:lnTo>
                  <a:pt x="0" y="907715"/>
                </a:lnTo>
                <a:close/>
              </a:path>
            </a:pathLst>
          </a:custGeom>
        </p:spPr>
      </p:sp>
      <p:sp>
        <p:nvSpPr>
          <p:cNvPr id="16" name="CaixaDeTexto 15">
            <a:extLst>
              <a:ext uri="{FF2B5EF4-FFF2-40B4-BE49-F238E27FC236}">
                <a16:creationId xmlns:a16="http://schemas.microsoft.com/office/drawing/2014/main" id="{E8CC1938-E2B9-1FF8-200D-E957EFE196D4}"/>
              </a:ext>
            </a:extLst>
          </p:cNvPr>
          <p:cNvSpPr txBox="1"/>
          <p:nvPr/>
        </p:nvSpPr>
        <p:spPr>
          <a:xfrm>
            <a:off x="4572000" y="4986630"/>
            <a:ext cx="8534400" cy="1107996"/>
          </a:xfrm>
          <a:prstGeom prst="rect">
            <a:avLst/>
          </a:prstGeom>
          <a:noFill/>
        </p:spPr>
        <p:txBody>
          <a:bodyPr wrap="square" rtlCol="0">
            <a:spAutoFit/>
          </a:bodyPr>
          <a:lstStyle/>
          <a:p>
            <a:pPr algn="ctr"/>
            <a:r>
              <a:rPr lang="pt-PT" sz="6600" b="1" dirty="0">
                <a:solidFill>
                  <a:srgbClr val="FF3399"/>
                </a:solidFill>
                <a:latin typeface="Century Gothic" panose="020B0502020202020204" pitchFamily="34" charset="0"/>
              </a:rPr>
              <a:t>ANY DOUBT?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18219D-BFFF-4B45-AB39-93A6C35F910E}"/>
              </a:ext>
            </a:extLst>
          </p:cNvPr>
          <p:cNvPicPr>
            <a:picLocks noChangeAspect="1"/>
          </p:cNvPicPr>
          <p:nvPr/>
        </p:nvPicPr>
        <p:blipFill rotWithShape="1">
          <a:blip r:embed="rId2"/>
          <a:srcRect l="77605"/>
          <a:stretch/>
        </p:blipFill>
        <p:spPr>
          <a:xfrm>
            <a:off x="14487525" y="0"/>
            <a:ext cx="3800475" cy="10407015"/>
          </a:xfrm>
          <a:prstGeom prst="rect">
            <a:avLst/>
          </a:prstGeom>
        </p:spPr>
      </p:pic>
      <p:sp>
        <p:nvSpPr>
          <p:cNvPr id="5" name="Rectangle 4">
            <a:extLst>
              <a:ext uri="{FF2B5EF4-FFF2-40B4-BE49-F238E27FC236}">
                <a16:creationId xmlns:a16="http://schemas.microsoft.com/office/drawing/2014/main" id="{AEDE2529-F8D2-4CA3-9346-AC758FA99585}"/>
              </a:ext>
            </a:extLst>
          </p:cNvPr>
          <p:cNvSpPr/>
          <p:nvPr/>
        </p:nvSpPr>
        <p:spPr>
          <a:xfrm>
            <a:off x="395932" y="3383421"/>
            <a:ext cx="14091593" cy="5611793"/>
          </a:xfrm>
          <a:prstGeom prst="rect">
            <a:avLst/>
          </a:prstGeom>
        </p:spPr>
        <p:txBody>
          <a:bodyPr wrap="square">
            <a:spAutoFit/>
          </a:bodyPr>
          <a:lstStyle/>
          <a:p>
            <a:pPr marL="6344" marR="184280" indent="5829"/>
            <a:r>
              <a:rPr lang="en-GB" sz="2700" b="1" dirty="0">
                <a:latin typeface="Century Gothic" panose="020B0502020202020204" pitchFamily="34" charset="0"/>
              </a:rPr>
              <a:t>Evaluate food service companies perceptions, barriers  and determinants about food offered in public high  education institutes canteens within the context of  Mediterranean diet </a:t>
            </a:r>
            <a:endParaRPr lang="en-GB" sz="2700" dirty="0">
              <a:latin typeface="Century Gothic" panose="020B0502020202020204" pitchFamily="34" charset="0"/>
            </a:endParaRPr>
          </a:p>
          <a:p>
            <a:pPr marR="308039" indent="2734">
              <a:spcBef>
                <a:spcPts val="1026"/>
              </a:spcBef>
            </a:pPr>
            <a:r>
              <a:rPr lang="en-GB" sz="2700" i="1" dirty="0">
                <a:latin typeface="Century Gothic" panose="020B0502020202020204" pitchFamily="34" charset="0"/>
              </a:rPr>
              <a:t>Sample:</a:t>
            </a:r>
            <a:r>
              <a:rPr lang="en-GB" sz="2700" dirty="0">
                <a:latin typeface="Century Gothic" panose="020B0502020202020204" pitchFamily="34" charset="0"/>
              </a:rPr>
              <a:t> food service companies (n = 15).  </a:t>
            </a:r>
          </a:p>
          <a:p>
            <a:pPr marR="308039" indent="2734">
              <a:spcBef>
                <a:spcPts val="1026"/>
              </a:spcBef>
            </a:pPr>
            <a:r>
              <a:rPr lang="en-GB" sz="2700" dirty="0">
                <a:highlight>
                  <a:srgbClr val="FFFF00"/>
                </a:highlight>
                <a:latin typeface="Century Gothic" panose="020B0502020202020204" pitchFamily="34" charset="0"/>
              </a:rPr>
              <a:t>Board  </a:t>
            </a:r>
            <a:r>
              <a:rPr lang="en-GB" sz="2700" b="1" dirty="0">
                <a:solidFill>
                  <a:schemeClr val="accent1">
                    <a:lumMod val="50000"/>
                  </a:schemeClr>
                </a:solidFill>
                <a:highlight>
                  <a:srgbClr val="FFFF00"/>
                </a:highlight>
                <a:latin typeface="Century Gothic" panose="020B0502020202020204" pitchFamily="34" charset="0"/>
              </a:rPr>
              <a:t>+</a:t>
            </a:r>
            <a:r>
              <a:rPr lang="en-GB" sz="2700" dirty="0">
                <a:highlight>
                  <a:srgbClr val="FFFF00"/>
                </a:highlight>
                <a:latin typeface="Century Gothic" panose="020B0502020202020204" pitchFamily="34" charset="0"/>
              </a:rPr>
              <a:t> Employees engaging with students  </a:t>
            </a:r>
            <a:r>
              <a:rPr lang="en-GB" sz="2700" b="1" dirty="0">
                <a:solidFill>
                  <a:schemeClr val="accent1">
                    <a:lumMod val="50000"/>
                  </a:schemeClr>
                </a:solidFill>
                <a:highlight>
                  <a:srgbClr val="FFFF00"/>
                </a:highlight>
                <a:latin typeface="Century Gothic" panose="020B0502020202020204" pitchFamily="34" charset="0"/>
              </a:rPr>
              <a:t>+</a:t>
            </a:r>
            <a:r>
              <a:rPr lang="en-GB" sz="2700" dirty="0">
                <a:highlight>
                  <a:srgbClr val="FFFF00"/>
                </a:highlight>
                <a:latin typeface="Century Gothic" panose="020B0502020202020204" pitchFamily="34" charset="0"/>
              </a:rPr>
              <a:t> Technical staff</a:t>
            </a:r>
            <a:r>
              <a:rPr lang="en-GB" sz="2700" b="1" dirty="0">
                <a:highlight>
                  <a:srgbClr val="FFFF00"/>
                </a:highlight>
                <a:latin typeface="Century Gothic" panose="020B0502020202020204" pitchFamily="34" charset="0"/>
              </a:rPr>
              <a:t> </a:t>
            </a:r>
          </a:p>
          <a:p>
            <a:pPr marL="348615" marR="226314" indent="-174384">
              <a:spcBef>
                <a:spcPts val="1010"/>
              </a:spcBef>
            </a:pPr>
            <a:endParaRPr lang="en-GB" sz="2700" dirty="0">
              <a:latin typeface="Century Gothic" panose="020B0502020202020204" pitchFamily="34" charset="0"/>
            </a:endParaRPr>
          </a:p>
          <a:p>
            <a:pPr marL="87020" marR="10563" indent="5820" algn="just">
              <a:spcBef>
                <a:spcPts val="1801"/>
              </a:spcBef>
            </a:pPr>
            <a:r>
              <a:rPr lang="en-GB" sz="2700" b="1" dirty="0">
                <a:latin typeface="Century Gothic" panose="020B0502020202020204" pitchFamily="34" charset="0"/>
              </a:rPr>
              <a:t>Evaluate higher education institutes perceptions, barriers and determinants about food offered in their canteens and strategies to promote healthier and sustainable food habits. </a:t>
            </a:r>
            <a:endParaRPr lang="en-GB" sz="2700" dirty="0">
              <a:latin typeface="Century Gothic" panose="020B0502020202020204" pitchFamily="34" charset="0"/>
            </a:endParaRPr>
          </a:p>
          <a:p>
            <a:pPr marR="12326" indent="-86906" algn="just">
              <a:spcBef>
                <a:spcPts val="1323"/>
              </a:spcBef>
            </a:pPr>
            <a:r>
              <a:rPr lang="en-GB" sz="2700" i="1" dirty="0">
                <a:latin typeface="Century Gothic" panose="020B0502020202020204" pitchFamily="34" charset="0"/>
              </a:rPr>
              <a:t>Sample: I</a:t>
            </a:r>
            <a:r>
              <a:rPr lang="en-GB" sz="2700" dirty="0">
                <a:latin typeface="Century Gothic" panose="020B0502020202020204" pitchFamily="34" charset="0"/>
              </a:rPr>
              <a:t>ntermediate staff, HEIs </a:t>
            </a:r>
            <a:r>
              <a:rPr lang="en-GB" sz="2700" dirty="0">
                <a:latin typeface="Century Gothic" panose="020B0502020202020204" pitchFamily="34" charset="0"/>
                <a:sym typeface="Wingdings" panose="05000000000000000000" pitchFamily="2" charset="2"/>
              </a:rPr>
              <a:t> </a:t>
            </a:r>
            <a:r>
              <a:rPr lang="en-GB" sz="2700" dirty="0">
                <a:latin typeface="Century Gothic" panose="020B0502020202020204" pitchFamily="34" charset="0"/>
              </a:rPr>
              <a:t>food service providers (n = 10) </a:t>
            </a:r>
          </a:p>
          <a:p>
            <a:pPr marR="12326" indent="-86906" algn="just">
              <a:spcBef>
                <a:spcPts val="1323"/>
              </a:spcBef>
            </a:pPr>
            <a:r>
              <a:rPr lang="en-GB" sz="2700" dirty="0">
                <a:highlight>
                  <a:srgbClr val="FFFF00"/>
                </a:highlight>
                <a:latin typeface="Century Gothic" panose="020B0502020202020204" pitchFamily="34" charset="0"/>
              </a:rPr>
              <a:t>[Self management team + Outsourced team </a:t>
            </a:r>
            <a:endParaRPr lang="en-GB" sz="2700" dirty="0">
              <a:highlight>
                <a:srgbClr val="C0C0C0"/>
              </a:highlight>
              <a:latin typeface="Century Gothic" panose="020B0502020202020204" pitchFamily="34" charset="0"/>
            </a:endParaRPr>
          </a:p>
        </p:txBody>
      </p:sp>
      <p:sp>
        <p:nvSpPr>
          <p:cNvPr id="12" name="Rectangle 11">
            <a:extLst>
              <a:ext uri="{FF2B5EF4-FFF2-40B4-BE49-F238E27FC236}">
                <a16:creationId xmlns:a16="http://schemas.microsoft.com/office/drawing/2014/main" id="{33EE4521-A73E-446A-940C-BA30DC7A56E0}"/>
              </a:ext>
            </a:extLst>
          </p:cNvPr>
          <p:cNvSpPr/>
          <p:nvPr/>
        </p:nvSpPr>
        <p:spPr>
          <a:xfrm>
            <a:off x="750125" y="2678938"/>
            <a:ext cx="4124847" cy="553998"/>
          </a:xfrm>
          <a:prstGeom prst="rect">
            <a:avLst/>
          </a:prstGeom>
        </p:spPr>
        <p:txBody>
          <a:bodyPr wrap="none">
            <a:spAutoFit/>
          </a:bodyPr>
          <a:lstStyle/>
          <a:p>
            <a:r>
              <a:rPr lang="en-GB" sz="3000" b="1" dirty="0">
                <a:solidFill>
                  <a:srgbClr val="333399"/>
                </a:solidFill>
                <a:latin typeface="Century Gothic" panose="020B0502020202020204" pitchFamily="34" charset="0"/>
              </a:rPr>
              <a:t>2. In Depth interviews</a:t>
            </a:r>
            <a:endParaRPr lang="en-GB" sz="3000" dirty="0">
              <a:solidFill>
                <a:srgbClr val="333399"/>
              </a:solidFill>
              <a:latin typeface="Century Gothic" panose="020B0502020202020204" pitchFamily="34" charset="0"/>
            </a:endParaRPr>
          </a:p>
        </p:txBody>
      </p:sp>
      <p:sp>
        <p:nvSpPr>
          <p:cNvPr id="6" name="Aqui teremos…">
            <a:extLst>
              <a:ext uri="{FF2B5EF4-FFF2-40B4-BE49-F238E27FC236}">
                <a16:creationId xmlns:a16="http://schemas.microsoft.com/office/drawing/2014/main" id="{838EEE62-92C4-4E7F-84AE-D9892E9CDD51}"/>
              </a:ext>
            </a:extLst>
          </p:cNvPr>
          <p:cNvSpPr txBox="1">
            <a:spLocks/>
          </p:cNvSpPr>
          <p:nvPr/>
        </p:nvSpPr>
        <p:spPr>
          <a:xfrm>
            <a:off x="395932" y="421215"/>
            <a:ext cx="13939368" cy="2381102"/>
          </a:xfrm>
          <a:prstGeom prst="rect">
            <a:avLst/>
          </a:prstGeom>
        </p:spPr>
        <p:txBody>
          <a:bodyPr anchor="t">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hangingPunct="1">
              <a:defRPr>
                <a:solidFill>
                  <a:srgbClr val="DD82AC"/>
                </a:solidFill>
              </a:defRPr>
            </a:pPr>
            <a:r>
              <a:rPr lang="en-GB" sz="6600" dirty="0">
                <a:solidFill>
                  <a:schemeClr val="tx1"/>
                </a:solidFill>
                <a:latin typeface="Century Gothic" panose="020B0502020202020204" pitchFamily="34" charset="0"/>
              </a:rPr>
              <a:t>RESEARCH DESIGN</a:t>
            </a:r>
          </a:p>
        </p:txBody>
      </p:sp>
      <p:sp>
        <p:nvSpPr>
          <p:cNvPr id="7" name="Rectangle 6">
            <a:extLst>
              <a:ext uri="{FF2B5EF4-FFF2-40B4-BE49-F238E27FC236}">
                <a16:creationId xmlns:a16="http://schemas.microsoft.com/office/drawing/2014/main" id="{2CB8037D-24B2-4FEA-9D6D-7E468BF55A8B}"/>
              </a:ext>
            </a:extLst>
          </p:cNvPr>
          <p:cNvSpPr/>
          <p:nvPr/>
        </p:nvSpPr>
        <p:spPr>
          <a:xfrm>
            <a:off x="750125" y="1611766"/>
            <a:ext cx="11732895" cy="757195"/>
          </a:xfrm>
          <a:prstGeom prst="rect">
            <a:avLst/>
          </a:prstGeom>
        </p:spPr>
        <p:txBody>
          <a:bodyPr wrap="square">
            <a:spAutoFit/>
          </a:bodyPr>
          <a:lstStyle/>
          <a:p>
            <a:pPr marL="428625" indent="-428625">
              <a:lnSpc>
                <a:spcPct val="150000"/>
              </a:lnSpc>
              <a:buFont typeface="Courier New" panose="02070309020205020404" pitchFamily="49" charset="0"/>
              <a:buChar char="o"/>
            </a:pPr>
            <a:r>
              <a:rPr lang="en-GB" sz="3300" b="1" dirty="0">
                <a:solidFill>
                  <a:schemeClr val="bg1"/>
                </a:solidFill>
                <a:highlight>
                  <a:srgbClr val="333399"/>
                </a:highlight>
                <a:latin typeface="Century Gothic" panose="020B0502020202020204" pitchFamily="34" charset="0"/>
              </a:rPr>
              <a:t>Qualitative research design:</a:t>
            </a:r>
            <a:endParaRPr lang="en-GB" sz="3300" dirty="0">
              <a:latin typeface="Century Gothic" panose="020B0502020202020204" pitchFamily="34" charset="0"/>
            </a:endParaRPr>
          </a:p>
        </p:txBody>
      </p:sp>
    </p:spTree>
    <p:extLst>
      <p:ext uri="{BB962C8B-B14F-4D97-AF65-F5344CB8AC3E}">
        <p14:creationId xmlns:p14="http://schemas.microsoft.com/office/powerpoint/2010/main" val="94058995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18219D-BFFF-4B45-AB39-93A6C35F910E}"/>
              </a:ext>
            </a:extLst>
          </p:cNvPr>
          <p:cNvPicPr>
            <a:picLocks noChangeAspect="1"/>
          </p:cNvPicPr>
          <p:nvPr/>
        </p:nvPicPr>
        <p:blipFill rotWithShape="1">
          <a:blip r:embed="rId2"/>
          <a:srcRect l="77605"/>
          <a:stretch/>
        </p:blipFill>
        <p:spPr>
          <a:xfrm>
            <a:off x="14487525" y="0"/>
            <a:ext cx="3800475" cy="10407015"/>
          </a:xfrm>
          <a:prstGeom prst="rect">
            <a:avLst/>
          </a:prstGeom>
        </p:spPr>
      </p:pic>
      <p:sp>
        <p:nvSpPr>
          <p:cNvPr id="12" name="Rectangle 11">
            <a:extLst>
              <a:ext uri="{FF2B5EF4-FFF2-40B4-BE49-F238E27FC236}">
                <a16:creationId xmlns:a16="http://schemas.microsoft.com/office/drawing/2014/main" id="{33EE4521-A73E-446A-940C-BA30DC7A56E0}"/>
              </a:ext>
            </a:extLst>
          </p:cNvPr>
          <p:cNvSpPr/>
          <p:nvPr/>
        </p:nvSpPr>
        <p:spPr>
          <a:xfrm>
            <a:off x="750125" y="2678938"/>
            <a:ext cx="1992853" cy="553998"/>
          </a:xfrm>
          <a:prstGeom prst="rect">
            <a:avLst/>
          </a:prstGeom>
        </p:spPr>
        <p:txBody>
          <a:bodyPr wrap="none">
            <a:spAutoFit/>
          </a:bodyPr>
          <a:lstStyle/>
          <a:p>
            <a:r>
              <a:rPr lang="en-GB" sz="3000" b="1" dirty="0">
                <a:solidFill>
                  <a:srgbClr val="333399"/>
                </a:solidFill>
                <a:latin typeface="Century Gothic" panose="020B0502020202020204" pitchFamily="34" charset="0"/>
              </a:rPr>
              <a:t>1. SURVEY</a:t>
            </a:r>
            <a:endParaRPr lang="en-GB" sz="3000" dirty="0">
              <a:solidFill>
                <a:srgbClr val="333399"/>
              </a:solidFill>
              <a:latin typeface="Century Gothic" panose="020B0502020202020204" pitchFamily="34" charset="0"/>
            </a:endParaRPr>
          </a:p>
        </p:txBody>
      </p:sp>
      <p:sp>
        <p:nvSpPr>
          <p:cNvPr id="6" name="Aqui teremos…">
            <a:extLst>
              <a:ext uri="{FF2B5EF4-FFF2-40B4-BE49-F238E27FC236}">
                <a16:creationId xmlns:a16="http://schemas.microsoft.com/office/drawing/2014/main" id="{838EEE62-92C4-4E7F-84AE-D9892E9CDD51}"/>
              </a:ext>
            </a:extLst>
          </p:cNvPr>
          <p:cNvSpPr txBox="1">
            <a:spLocks/>
          </p:cNvSpPr>
          <p:nvPr/>
        </p:nvSpPr>
        <p:spPr>
          <a:xfrm>
            <a:off x="395932" y="421215"/>
            <a:ext cx="13939368" cy="2381102"/>
          </a:xfrm>
          <a:prstGeom prst="rect">
            <a:avLst/>
          </a:prstGeom>
        </p:spPr>
        <p:txBody>
          <a:bodyPr anchor="t">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hangingPunct="1">
              <a:defRPr>
                <a:solidFill>
                  <a:srgbClr val="DD82AC"/>
                </a:solidFill>
              </a:defRPr>
            </a:pPr>
            <a:r>
              <a:rPr lang="en-GB" sz="6600" dirty="0">
                <a:solidFill>
                  <a:schemeClr val="tx1"/>
                </a:solidFill>
                <a:latin typeface="Century Gothic" panose="020B0502020202020204" pitchFamily="34" charset="0"/>
              </a:rPr>
              <a:t>RESEARCH DESIGN</a:t>
            </a:r>
          </a:p>
        </p:txBody>
      </p:sp>
      <p:sp>
        <p:nvSpPr>
          <p:cNvPr id="7" name="Rectangle 6">
            <a:extLst>
              <a:ext uri="{FF2B5EF4-FFF2-40B4-BE49-F238E27FC236}">
                <a16:creationId xmlns:a16="http://schemas.microsoft.com/office/drawing/2014/main" id="{2CB8037D-24B2-4FEA-9D6D-7E468BF55A8B}"/>
              </a:ext>
            </a:extLst>
          </p:cNvPr>
          <p:cNvSpPr/>
          <p:nvPr/>
        </p:nvSpPr>
        <p:spPr>
          <a:xfrm>
            <a:off x="750125" y="1611766"/>
            <a:ext cx="11732895" cy="757195"/>
          </a:xfrm>
          <a:prstGeom prst="rect">
            <a:avLst/>
          </a:prstGeom>
        </p:spPr>
        <p:txBody>
          <a:bodyPr wrap="square">
            <a:spAutoFit/>
          </a:bodyPr>
          <a:lstStyle/>
          <a:p>
            <a:pPr marL="428625" indent="-428625">
              <a:lnSpc>
                <a:spcPct val="150000"/>
              </a:lnSpc>
              <a:buFont typeface="Courier New" panose="02070309020205020404" pitchFamily="49" charset="0"/>
              <a:buChar char="o"/>
            </a:pPr>
            <a:r>
              <a:rPr lang="en-GB" sz="3300" b="1" dirty="0">
                <a:solidFill>
                  <a:schemeClr val="bg1"/>
                </a:solidFill>
                <a:highlight>
                  <a:srgbClr val="333399"/>
                </a:highlight>
                <a:latin typeface="Century Gothic" panose="020B0502020202020204" pitchFamily="34" charset="0"/>
              </a:rPr>
              <a:t>Quantitative research design:</a:t>
            </a:r>
            <a:endParaRPr lang="en-GB" sz="3300" dirty="0">
              <a:latin typeface="Century Gothic" panose="020B0502020202020204" pitchFamily="34" charset="0"/>
            </a:endParaRPr>
          </a:p>
        </p:txBody>
      </p:sp>
      <p:sp>
        <p:nvSpPr>
          <p:cNvPr id="10" name="CaixaDeTexto 9">
            <a:extLst>
              <a:ext uri="{FF2B5EF4-FFF2-40B4-BE49-F238E27FC236}">
                <a16:creationId xmlns:a16="http://schemas.microsoft.com/office/drawing/2014/main" id="{27891C77-97C2-C4A5-DD18-AF17E742747E}"/>
              </a:ext>
            </a:extLst>
          </p:cNvPr>
          <p:cNvSpPr txBox="1"/>
          <p:nvPr/>
        </p:nvSpPr>
        <p:spPr>
          <a:xfrm>
            <a:off x="695412" y="3570295"/>
            <a:ext cx="13249187" cy="45037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463544" marR="184280" lvl="0" indent="-457200" algn="l" defTabSz="914400" rtl="0" eaLnBrk="1" fontAlgn="auto" latinLnBrk="0" hangingPunct="1">
              <a:lnSpc>
                <a:spcPct val="100000"/>
              </a:lnSpc>
              <a:spcBef>
                <a:spcPts val="0"/>
              </a:spcBef>
              <a:spcAft>
                <a:spcPts val="0"/>
              </a:spcAft>
              <a:buClrTx/>
              <a:buSzTx/>
              <a:buFontTx/>
              <a:buChar char="-"/>
              <a:tabLst/>
              <a:defRPr/>
            </a:pPr>
            <a:r>
              <a:rPr kumimoji="0" lang="en-GB" sz="2700" b="1" i="0" u="none" strike="noStrike" kern="1200" cap="none" spc="0" normalizeH="0" baseline="0" noProof="0" dirty="0">
                <a:ln>
                  <a:noFill/>
                </a:ln>
                <a:solidFill>
                  <a:srgbClr val="000000"/>
                </a:solidFill>
                <a:effectLst/>
                <a:uLnTx/>
                <a:uFillTx/>
                <a:latin typeface="Century Gothic" panose="020B0502020202020204" pitchFamily="34" charset="0"/>
              </a:rPr>
              <a:t>Analyse students’ perceptions of the canteen services and its food offer</a:t>
            </a:r>
          </a:p>
          <a:p>
            <a:pPr marL="6344" marR="184280" lvl="0" algn="just" defTabSz="914400" rtl="0" eaLnBrk="1" fontAlgn="auto" latinLnBrk="0" hangingPunct="1">
              <a:lnSpc>
                <a:spcPct val="100000"/>
              </a:lnSpc>
              <a:spcBef>
                <a:spcPts val="0"/>
              </a:spcBef>
              <a:spcAft>
                <a:spcPts val="0"/>
              </a:spcAft>
              <a:buClrTx/>
              <a:buSzTx/>
              <a:tabLst/>
              <a:defRPr/>
            </a:pPr>
            <a:endParaRPr kumimoji="0" lang="en-GB" sz="2700" b="1" i="0" u="none" strike="noStrike" kern="1200" cap="none" spc="0" normalizeH="0" baseline="0" noProof="0" dirty="0">
              <a:ln>
                <a:noFill/>
              </a:ln>
              <a:solidFill>
                <a:srgbClr val="000000"/>
              </a:solidFill>
              <a:effectLst/>
              <a:uLnTx/>
              <a:uFillTx/>
              <a:latin typeface="Century Gothic" panose="020B0502020202020204" pitchFamily="34" charset="0"/>
            </a:endParaRPr>
          </a:p>
          <a:p>
            <a:pPr marL="463544" marR="184280" lvl="0" indent="-457200" algn="just" defTabSz="914400" rtl="0" eaLnBrk="1" fontAlgn="auto" latinLnBrk="0" hangingPunct="1">
              <a:lnSpc>
                <a:spcPct val="100000"/>
              </a:lnSpc>
              <a:spcBef>
                <a:spcPts val="0"/>
              </a:spcBef>
              <a:spcAft>
                <a:spcPts val="0"/>
              </a:spcAft>
              <a:buClrTx/>
              <a:buSzTx/>
              <a:buFontTx/>
              <a:buChar char="-"/>
              <a:tabLst/>
              <a:defRPr/>
            </a:pPr>
            <a:r>
              <a:rPr lang="en-GB" sz="2700" b="1" dirty="0">
                <a:solidFill>
                  <a:srgbClr val="000000"/>
                </a:solidFill>
                <a:latin typeface="Century Gothic" panose="020B0502020202020204" pitchFamily="34" charset="0"/>
              </a:rPr>
              <a:t>Identify students’ knowledge and readiness to comply with a Mediterranean Diet Menu on campus</a:t>
            </a:r>
          </a:p>
          <a:p>
            <a:pPr marL="463544" marR="184280" lvl="0" indent="-457200" algn="just" defTabSz="914400" rtl="0" eaLnBrk="1" fontAlgn="auto" latinLnBrk="0" hangingPunct="1">
              <a:lnSpc>
                <a:spcPct val="100000"/>
              </a:lnSpc>
              <a:spcBef>
                <a:spcPts val="0"/>
              </a:spcBef>
              <a:spcAft>
                <a:spcPts val="0"/>
              </a:spcAft>
              <a:buClrTx/>
              <a:buSzTx/>
              <a:buFontTx/>
              <a:buChar char="-"/>
              <a:tabLst/>
              <a:defRPr/>
            </a:pPr>
            <a:endParaRPr lang="en-GB" sz="2700" b="1" dirty="0">
              <a:solidFill>
                <a:srgbClr val="000000"/>
              </a:solidFill>
              <a:latin typeface="Century Gothic" panose="020B0502020202020204" pitchFamily="34" charset="0"/>
            </a:endParaRPr>
          </a:p>
          <a:p>
            <a:pPr marL="463544" marR="184280" lvl="0" indent="-457200" algn="just" defTabSz="914400" rtl="0" eaLnBrk="1" fontAlgn="auto" latinLnBrk="0" hangingPunct="1">
              <a:lnSpc>
                <a:spcPct val="100000"/>
              </a:lnSpc>
              <a:spcBef>
                <a:spcPts val="0"/>
              </a:spcBef>
              <a:spcAft>
                <a:spcPts val="0"/>
              </a:spcAft>
              <a:buClrTx/>
              <a:buSzTx/>
              <a:buFontTx/>
              <a:buChar char="-"/>
              <a:tabLst/>
              <a:defRPr/>
            </a:pPr>
            <a:r>
              <a:rPr kumimoji="0" lang="en-GB" sz="2700" b="1" i="0" u="none" strike="noStrike" kern="1200" cap="none" spc="0" normalizeH="0" baseline="0" noProof="0" dirty="0">
                <a:ln>
                  <a:noFill/>
                </a:ln>
                <a:solidFill>
                  <a:srgbClr val="000000"/>
                </a:solidFill>
                <a:effectLst/>
                <a:uLnTx/>
                <a:uFillTx/>
                <a:latin typeface="Century Gothic" panose="020B0502020202020204" pitchFamily="34" charset="0"/>
              </a:rPr>
              <a:t>To explore how individual characteristics influence students perceptions of canteens and knowledge of the MD</a:t>
            </a:r>
          </a:p>
          <a:p>
            <a:pPr marL="463544" marR="184280" lvl="0" indent="-457200" algn="l" defTabSz="914400" rtl="0" eaLnBrk="1" fontAlgn="auto" latinLnBrk="0" hangingPunct="1">
              <a:lnSpc>
                <a:spcPct val="100000"/>
              </a:lnSpc>
              <a:spcBef>
                <a:spcPts val="0"/>
              </a:spcBef>
              <a:spcAft>
                <a:spcPts val="0"/>
              </a:spcAft>
              <a:buClrTx/>
              <a:buSzTx/>
              <a:buFontTx/>
              <a:buChar char="-"/>
              <a:tabLst/>
              <a:defRPr/>
            </a:pPr>
            <a:endParaRPr kumimoji="0" lang="en-GB" sz="2700" b="0" i="0" u="none" strike="noStrike" kern="1200" cap="none" spc="0" normalizeH="0" baseline="0" noProof="0" dirty="0">
              <a:ln>
                <a:noFill/>
              </a:ln>
              <a:solidFill>
                <a:srgbClr val="000000"/>
              </a:solidFill>
              <a:effectLst/>
              <a:uLnTx/>
              <a:uFillTx/>
              <a:latin typeface="Century Gothic" panose="020B0502020202020204" pitchFamily="34" charset="0"/>
            </a:endParaRPr>
          </a:p>
          <a:p>
            <a:pPr marL="0" marR="308039" lvl="0" indent="2734" algn="l" defTabSz="914400" rtl="0" eaLnBrk="1" fontAlgn="auto" latinLnBrk="0" hangingPunct="1">
              <a:lnSpc>
                <a:spcPct val="100000"/>
              </a:lnSpc>
              <a:spcBef>
                <a:spcPts val="1026"/>
              </a:spcBef>
              <a:spcAft>
                <a:spcPts val="0"/>
              </a:spcAft>
              <a:buClrTx/>
              <a:buSzTx/>
              <a:buFontTx/>
              <a:buNone/>
              <a:tabLst/>
              <a:defRPr/>
            </a:pPr>
            <a:r>
              <a:rPr kumimoji="0" lang="en-GB" sz="2700" b="0" i="1" u="none" strike="noStrike" kern="1200" cap="none" spc="0" normalizeH="0" baseline="0" noProof="0" dirty="0">
                <a:ln>
                  <a:noFill/>
                </a:ln>
                <a:solidFill>
                  <a:srgbClr val="000000"/>
                </a:solidFill>
                <a:effectLst/>
                <a:uLnTx/>
                <a:uFillTx/>
                <a:latin typeface="Century Gothic" panose="020B0502020202020204" pitchFamily="34" charset="0"/>
              </a:rPr>
              <a:t>Sample:</a:t>
            </a:r>
          </a:p>
          <a:p>
            <a:pPr marL="0" marR="308039" lvl="0" indent="2734" algn="l" defTabSz="914400" rtl="0" eaLnBrk="1" fontAlgn="auto" latinLnBrk="0" hangingPunct="1">
              <a:lnSpc>
                <a:spcPct val="100000"/>
              </a:lnSpc>
              <a:spcBef>
                <a:spcPts val="1026"/>
              </a:spcBef>
              <a:spcAft>
                <a:spcPts val="0"/>
              </a:spcAft>
              <a:buClrTx/>
              <a:buSzTx/>
              <a:buFontTx/>
              <a:buNone/>
              <a:tabLst/>
              <a:defRPr/>
            </a:pPr>
            <a:endParaRPr kumimoji="0" lang="en-GB" sz="2700" b="0" i="0" u="none" strike="noStrike" kern="1200" cap="none" spc="0" normalizeH="0" baseline="0" noProof="0" dirty="0">
              <a:ln>
                <a:noFill/>
              </a:ln>
              <a:solidFill>
                <a:srgbClr val="000000"/>
              </a:solidFill>
              <a:effectLst/>
              <a:uLnTx/>
              <a:uFillTx/>
              <a:latin typeface="Century Gothic" panose="020B0502020202020204" pitchFamily="34" charset="0"/>
            </a:endParaRPr>
          </a:p>
        </p:txBody>
      </p:sp>
      <p:pic>
        <p:nvPicPr>
          <p:cNvPr id="13" name="Imagem 12">
            <a:extLst>
              <a:ext uri="{FF2B5EF4-FFF2-40B4-BE49-F238E27FC236}">
                <a16:creationId xmlns:a16="http://schemas.microsoft.com/office/drawing/2014/main" id="{AAA5187E-9C10-98C1-7D34-F0BC1E35406D}"/>
              </a:ext>
            </a:extLst>
          </p:cNvPr>
          <p:cNvPicPr>
            <a:picLocks noChangeAspect="1"/>
          </p:cNvPicPr>
          <p:nvPr/>
        </p:nvPicPr>
        <p:blipFill>
          <a:blip r:embed="rId3"/>
          <a:stretch>
            <a:fillRect/>
          </a:stretch>
        </p:blipFill>
        <p:spPr>
          <a:xfrm>
            <a:off x="3200400" y="7088504"/>
            <a:ext cx="6279424" cy="2645893"/>
          </a:xfrm>
          <a:prstGeom prst="rect">
            <a:avLst/>
          </a:prstGeom>
        </p:spPr>
      </p:pic>
    </p:spTree>
    <p:extLst>
      <p:ext uri="{BB962C8B-B14F-4D97-AF65-F5344CB8AC3E}">
        <p14:creationId xmlns:p14="http://schemas.microsoft.com/office/powerpoint/2010/main" val="344082847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18219D-BFFF-4B45-AB39-93A6C35F910E}"/>
              </a:ext>
            </a:extLst>
          </p:cNvPr>
          <p:cNvPicPr>
            <a:picLocks noChangeAspect="1"/>
          </p:cNvPicPr>
          <p:nvPr/>
        </p:nvPicPr>
        <p:blipFill rotWithShape="1">
          <a:blip r:embed="rId2"/>
          <a:srcRect l="77605"/>
          <a:stretch/>
        </p:blipFill>
        <p:spPr>
          <a:xfrm>
            <a:off x="14144625" y="0"/>
            <a:ext cx="4143375" cy="10407015"/>
          </a:xfrm>
          <a:prstGeom prst="rect">
            <a:avLst/>
          </a:prstGeom>
        </p:spPr>
      </p:pic>
      <p:sp>
        <p:nvSpPr>
          <p:cNvPr id="4" name="Aqui teremos…">
            <a:extLst>
              <a:ext uri="{FF2B5EF4-FFF2-40B4-BE49-F238E27FC236}">
                <a16:creationId xmlns:a16="http://schemas.microsoft.com/office/drawing/2014/main" id="{0F8178E5-3CB2-4C9E-93A9-B22A5CF0EDC8}"/>
              </a:ext>
            </a:extLst>
          </p:cNvPr>
          <p:cNvSpPr txBox="1">
            <a:spLocks/>
          </p:cNvSpPr>
          <p:nvPr/>
        </p:nvSpPr>
        <p:spPr>
          <a:xfrm>
            <a:off x="574074" y="990037"/>
            <a:ext cx="9759933" cy="2381102"/>
          </a:xfrm>
          <a:prstGeom prst="rect">
            <a:avLst/>
          </a:prstGeom>
        </p:spPr>
        <p:txBody>
          <a:bodyPr anchor="t">
            <a:no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1828754">
              <a:defRPr>
                <a:solidFill>
                  <a:srgbClr val="DD82AC"/>
                </a:solidFill>
              </a:defRPr>
            </a:pPr>
            <a:r>
              <a:rPr lang="en-GB" sz="6600" kern="0" spc="-127" dirty="0">
                <a:solidFill>
                  <a:schemeClr val="tx1"/>
                </a:solidFill>
                <a:latin typeface="Century Gothic" panose="020B0502020202020204" pitchFamily="34" charset="0"/>
              </a:rPr>
              <a:t>RESEARCH DESIGN</a:t>
            </a:r>
          </a:p>
        </p:txBody>
      </p:sp>
      <p:sp>
        <p:nvSpPr>
          <p:cNvPr id="5" name="Rectangle 4">
            <a:extLst>
              <a:ext uri="{FF2B5EF4-FFF2-40B4-BE49-F238E27FC236}">
                <a16:creationId xmlns:a16="http://schemas.microsoft.com/office/drawing/2014/main" id="{040DEC3B-7AB3-4A0D-8E8C-D645391151AF}"/>
              </a:ext>
            </a:extLst>
          </p:cNvPr>
          <p:cNvSpPr/>
          <p:nvPr/>
        </p:nvSpPr>
        <p:spPr>
          <a:xfrm>
            <a:off x="727793" y="2419127"/>
            <a:ext cx="12795885" cy="6999865"/>
          </a:xfrm>
          <a:prstGeom prst="rect">
            <a:avLst/>
          </a:prstGeom>
        </p:spPr>
        <p:txBody>
          <a:bodyPr wrap="square">
            <a:spAutoFit/>
          </a:bodyPr>
          <a:lstStyle/>
          <a:p>
            <a:pPr algn="just" defTabSz="1828754" hangingPunct="0">
              <a:lnSpc>
                <a:spcPct val="150000"/>
              </a:lnSpc>
              <a:spcBef>
                <a:spcPts val="3375"/>
              </a:spcBef>
            </a:pPr>
            <a:r>
              <a:rPr lang="en-GB" sz="3000" b="1" kern="0" dirty="0">
                <a:solidFill>
                  <a:srgbClr val="000000"/>
                </a:solidFill>
                <a:latin typeface="Century Gothic" panose="020B0502020202020204" pitchFamily="34" charset="0"/>
                <a:sym typeface="Helvetica Neue"/>
              </a:rPr>
              <a:t>Secondary data</a:t>
            </a:r>
            <a:r>
              <a:rPr lang="en-GB" sz="3000" kern="0" dirty="0">
                <a:solidFill>
                  <a:srgbClr val="000000"/>
                </a:solidFill>
                <a:latin typeface="Century Gothic" panose="020B0502020202020204" pitchFamily="34" charset="0"/>
                <a:sym typeface="Helvetica Neue"/>
              </a:rPr>
              <a:t> </a:t>
            </a:r>
            <a:r>
              <a:rPr lang="en-GB" sz="2700" kern="0" dirty="0">
                <a:solidFill>
                  <a:srgbClr val="000000"/>
                </a:solidFill>
                <a:latin typeface="Century Gothic" panose="020B0502020202020204" pitchFamily="34" charset="0"/>
                <a:sym typeface="Helvetica Neue"/>
              </a:rPr>
              <a:t>collected in Portugal, Turkey and Croatia regarding:</a:t>
            </a:r>
          </a:p>
          <a:p>
            <a:pPr marL="428625" lvl="1" indent="-428625" algn="just" defTabSz="1828754" hangingPunct="0">
              <a:lnSpc>
                <a:spcPct val="150000"/>
              </a:lnSpc>
              <a:spcBef>
                <a:spcPts val="3375"/>
              </a:spcBef>
              <a:buFont typeface="Courier New" panose="02070309020205020404" pitchFamily="49" charset="0"/>
              <a:buChar char="o"/>
            </a:pPr>
            <a:r>
              <a:rPr lang="en-GB" sz="2700" b="1" kern="0" dirty="0">
                <a:solidFill>
                  <a:schemeClr val="accent5">
                    <a:lumMod val="75000"/>
                  </a:schemeClr>
                </a:solidFill>
                <a:latin typeface="Century Gothic" panose="020B0502020202020204" pitchFamily="34" charset="0"/>
                <a:sym typeface="Helvetica Neue"/>
              </a:rPr>
              <a:t>Main characteristics of the national policies of each country </a:t>
            </a:r>
            <a:r>
              <a:rPr lang="en-GB" sz="2700" kern="0" dirty="0">
                <a:solidFill>
                  <a:srgbClr val="000000"/>
                </a:solidFill>
                <a:latin typeface="Century Gothic" panose="020B0502020202020204" pitchFamily="34" charset="0"/>
                <a:sym typeface="Helvetica Neue"/>
              </a:rPr>
              <a:t>(e.g., guidelines about mandatory/prohibited foods)</a:t>
            </a:r>
          </a:p>
          <a:p>
            <a:pPr marL="428625" lvl="1" indent="-428625" algn="just" defTabSz="1828754" hangingPunct="0">
              <a:lnSpc>
                <a:spcPct val="150000"/>
              </a:lnSpc>
              <a:spcBef>
                <a:spcPts val="3375"/>
              </a:spcBef>
              <a:buFont typeface="Courier New" panose="02070309020205020404" pitchFamily="49" charset="0"/>
              <a:buChar char="o"/>
            </a:pPr>
            <a:r>
              <a:rPr lang="en-GB" sz="2700" b="1" kern="0" dirty="0">
                <a:solidFill>
                  <a:schemeClr val="accent5">
                    <a:lumMod val="75000"/>
                  </a:schemeClr>
                </a:solidFill>
                <a:latin typeface="Century Gothic" panose="020B0502020202020204" pitchFamily="34" charset="0"/>
                <a:sym typeface="Helvetica Neue"/>
              </a:rPr>
              <a:t>Responsible organisms of each country </a:t>
            </a:r>
            <a:r>
              <a:rPr lang="en-GB" sz="2700" kern="0" dirty="0">
                <a:solidFill>
                  <a:srgbClr val="000000"/>
                </a:solidFill>
                <a:latin typeface="Century Gothic" panose="020B0502020202020204" pitchFamily="34" charset="0"/>
                <a:sym typeface="Helvetica Neue"/>
              </a:rPr>
              <a:t>(e.g., Education or Health Ministry’s or special task forces) </a:t>
            </a:r>
          </a:p>
          <a:p>
            <a:pPr marL="428625" lvl="1" indent="-428625" algn="just" defTabSz="1828754" hangingPunct="0">
              <a:lnSpc>
                <a:spcPct val="150000"/>
              </a:lnSpc>
              <a:spcBef>
                <a:spcPts val="3375"/>
              </a:spcBef>
              <a:buFont typeface="Courier New" panose="02070309020205020404" pitchFamily="49" charset="0"/>
              <a:buChar char="o"/>
            </a:pPr>
            <a:r>
              <a:rPr lang="en-GB" sz="2700" b="1" kern="0" dirty="0">
                <a:solidFill>
                  <a:schemeClr val="accent5">
                    <a:lumMod val="75000"/>
                  </a:schemeClr>
                </a:solidFill>
                <a:latin typeface="Century Gothic" panose="020B0502020202020204" pitchFamily="34" charset="0"/>
                <a:sym typeface="Helvetica Neue"/>
              </a:rPr>
              <a:t>HE setting of each country</a:t>
            </a:r>
            <a:r>
              <a:rPr lang="en-GB" sz="2700" kern="0" dirty="0">
                <a:solidFill>
                  <a:schemeClr val="accent5">
                    <a:lumMod val="75000"/>
                  </a:schemeClr>
                </a:solidFill>
                <a:latin typeface="Century Gothic" panose="020B0502020202020204" pitchFamily="34" charset="0"/>
                <a:sym typeface="Helvetica Neue"/>
              </a:rPr>
              <a:t>: </a:t>
            </a:r>
            <a:r>
              <a:rPr lang="en-GB" sz="2700" kern="0" dirty="0">
                <a:solidFill>
                  <a:srgbClr val="000000"/>
                </a:solidFill>
                <a:latin typeface="Century Gothic" panose="020B0502020202020204" pitchFamily="34" charset="0"/>
                <a:sym typeface="Helvetica Neue"/>
              </a:rPr>
              <a:t>number of universities, number of students, food services in canteens, cafés, restaurants, vending machines inside campus, other offers outside campus but closely distant (daily offers, prices, menus).</a:t>
            </a:r>
          </a:p>
        </p:txBody>
      </p:sp>
    </p:spTree>
    <p:extLst>
      <p:ext uri="{BB962C8B-B14F-4D97-AF65-F5344CB8AC3E}">
        <p14:creationId xmlns:p14="http://schemas.microsoft.com/office/powerpoint/2010/main" val="164942223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Image"/>
          <p:cNvSpPr/>
          <p:nvPr/>
        </p:nvSpPr>
        <p:spPr>
          <a:xfrm>
            <a:off x="24442" y="-627812"/>
            <a:ext cx="18288001" cy="11562512"/>
          </a:xfrm>
          <a:custGeom>
            <a:avLst/>
            <a:gdLst/>
            <a:ahLst/>
            <a:cxnLst/>
            <a:rect l="l" t="t" r="r" b="b"/>
            <a:pathLst>
              <a:path w="18288001" h="10866004">
                <a:moveTo>
                  <a:pt x="0" y="0"/>
                </a:moveTo>
                <a:lnTo>
                  <a:pt x="18288001" y="0"/>
                </a:lnTo>
                <a:lnTo>
                  <a:pt x="18288001" y="10866004"/>
                </a:lnTo>
                <a:lnTo>
                  <a:pt x="0" y="10866004"/>
                </a:lnTo>
                <a:lnTo>
                  <a:pt x="0" y="0"/>
                </a:lnTo>
                <a:close/>
              </a:path>
            </a:pathLst>
          </a:custGeom>
          <a:blipFill>
            <a:blip r:embed="rId3"/>
            <a:stretch>
              <a:fillRect r="-26"/>
            </a:stretch>
          </a:blipFill>
        </p:spPr>
      </p:sp>
      <p:grpSp>
        <p:nvGrpSpPr>
          <p:cNvPr id="3" name="Group 3"/>
          <p:cNvGrpSpPr/>
          <p:nvPr/>
        </p:nvGrpSpPr>
        <p:grpSpPr>
          <a:xfrm>
            <a:off x="381000" y="-776311"/>
            <a:ext cx="19013876" cy="3332205"/>
            <a:chOff x="-410697" y="0"/>
            <a:chExt cx="25351836" cy="4442940"/>
          </a:xfrm>
        </p:grpSpPr>
        <p:sp>
          <p:nvSpPr>
            <p:cNvPr id="4" name="Freeform 4"/>
            <p:cNvSpPr/>
            <p:nvPr/>
          </p:nvSpPr>
          <p:spPr>
            <a:xfrm>
              <a:off x="0" y="0"/>
              <a:ext cx="24908548" cy="4442940"/>
            </a:xfrm>
            <a:custGeom>
              <a:avLst/>
              <a:gdLst/>
              <a:ahLst/>
              <a:cxnLst/>
              <a:rect l="l" t="t" r="r" b="b"/>
              <a:pathLst>
                <a:path w="24908548" h="4442940">
                  <a:moveTo>
                    <a:pt x="0" y="0"/>
                  </a:moveTo>
                  <a:lnTo>
                    <a:pt x="24908548" y="0"/>
                  </a:lnTo>
                  <a:lnTo>
                    <a:pt x="24908548" y="4442940"/>
                  </a:lnTo>
                  <a:lnTo>
                    <a:pt x="0" y="4442940"/>
                  </a:lnTo>
                  <a:close/>
                </a:path>
              </a:pathLst>
            </a:custGeom>
          </p:spPr>
        </p:sp>
        <p:sp>
          <p:nvSpPr>
            <p:cNvPr id="5" name="TextBox 5"/>
            <p:cNvSpPr txBox="1"/>
            <p:nvPr/>
          </p:nvSpPr>
          <p:spPr>
            <a:xfrm>
              <a:off x="-410697" y="1001768"/>
              <a:ext cx="25351836" cy="2279649"/>
            </a:xfrm>
            <a:prstGeom prst="rect">
              <a:avLst/>
            </a:prstGeom>
          </p:spPr>
          <p:txBody>
            <a:bodyPr lIns="0" tIns="0" rIns="0" bIns="0" rtlCol="0" anchor="b"/>
            <a:lstStyle/>
            <a:p>
              <a:pPr algn="l">
                <a:lnSpc>
                  <a:spcPts val="5375"/>
                </a:lnSpc>
              </a:pPr>
              <a:r>
                <a:rPr lang="en-US" sz="6600" b="1" dirty="0">
                  <a:solidFill>
                    <a:srgbClr val="FFFFFF"/>
                  </a:solidFill>
                  <a:latin typeface="Century Gothic" panose="020B0502020202020204" pitchFamily="34" charset="0"/>
                  <a:ea typeface="Helvetica World Bold"/>
                  <a:cs typeface="Helvetica World Bold"/>
                  <a:sym typeface="Helvetica World Bold"/>
                </a:rPr>
                <a:t>Stakeholder Engagement model</a:t>
              </a:r>
            </a:p>
          </p:txBody>
        </p:sp>
      </p:grpSp>
      <p:sp>
        <p:nvSpPr>
          <p:cNvPr id="6" name="Freeform 6" descr="Image"/>
          <p:cNvSpPr/>
          <p:nvPr/>
        </p:nvSpPr>
        <p:spPr>
          <a:xfrm>
            <a:off x="12573000" y="2646415"/>
            <a:ext cx="3513681" cy="772314"/>
          </a:xfrm>
          <a:custGeom>
            <a:avLst/>
            <a:gdLst/>
            <a:ahLst/>
            <a:cxnLst/>
            <a:rect l="l" t="t" r="r" b="b"/>
            <a:pathLst>
              <a:path w="3513681" h="772314">
                <a:moveTo>
                  <a:pt x="0" y="0"/>
                </a:moveTo>
                <a:lnTo>
                  <a:pt x="3513681" y="0"/>
                </a:lnTo>
                <a:lnTo>
                  <a:pt x="3513681" y="772314"/>
                </a:lnTo>
                <a:lnTo>
                  <a:pt x="0" y="772314"/>
                </a:lnTo>
                <a:lnTo>
                  <a:pt x="0" y="0"/>
                </a:lnTo>
                <a:close/>
              </a:path>
            </a:pathLst>
          </a:custGeom>
          <a:blipFill>
            <a:blip r:embed="rId4"/>
            <a:stretch>
              <a:fillRect b="-343"/>
            </a:stretch>
          </a:blipFill>
        </p:spPr>
      </p:sp>
      <p:sp>
        <p:nvSpPr>
          <p:cNvPr id="11" name="Freeform 11"/>
          <p:cNvSpPr/>
          <p:nvPr/>
        </p:nvSpPr>
        <p:spPr>
          <a:xfrm>
            <a:off x="0" y="9509901"/>
            <a:ext cx="18288000" cy="637770"/>
          </a:xfrm>
          <a:custGeom>
            <a:avLst/>
            <a:gdLst/>
            <a:ahLst/>
            <a:cxnLst/>
            <a:rect l="l" t="t" r="r" b="b"/>
            <a:pathLst>
              <a:path w="24384000" h="850360">
                <a:moveTo>
                  <a:pt x="0" y="0"/>
                </a:moveTo>
                <a:lnTo>
                  <a:pt x="24384000" y="0"/>
                </a:lnTo>
                <a:lnTo>
                  <a:pt x="24384000" y="850360"/>
                </a:lnTo>
                <a:lnTo>
                  <a:pt x="0" y="850360"/>
                </a:lnTo>
                <a:close/>
              </a:path>
            </a:pathLst>
          </a:custGeom>
        </p:spPr>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E7074-D280-4518-8956-2C9E01AACC2C}"/>
              </a:ext>
            </a:extLst>
          </p:cNvPr>
          <p:cNvSpPr/>
          <p:nvPr/>
        </p:nvSpPr>
        <p:spPr>
          <a:xfrm>
            <a:off x="753374" y="723900"/>
            <a:ext cx="12584430" cy="6092630"/>
          </a:xfrm>
          <a:prstGeom prst="rect">
            <a:avLst/>
          </a:prstGeom>
        </p:spPr>
        <p:txBody>
          <a:bodyPr wrap="square">
            <a:spAutoFit/>
          </a:bodyPr>
          <a:lstStyle/>
          <a:p>
            <a:pPr marL="385763" indent="-385763" algn="just" defTabSz="1828754" hangingPunct="0">
              <a:lnSpc>
                <a:spcPct val="150000"/>
              </a:lnSpc>
              <a:buFontTx/>
              <a:buAutoNum type="arabicPeriod"/>
            </a:pPr>
            <a:r>
              <a:rPr lang="en-GB" sz="3200" kern="0" dirty="0">
                <a:solidFill>
                  <a:srgbClr val="000000"/>
                </a:solidFill>
                <a:latin typeface="Century Gothic" panose="020B0502020202020204" pitchFamily="34" charset="0"/>
                <a:sym typeface="Helvetica Neue"/>
              </a:rPr>
              <a:t>Designing </a:t>
            </a:r>
            <a:r>
              <a:rPr lang="en-GB" sz="3200" b="1" kern="0" dirty="0">
                <a:solidFill>
                  <a:srgbClr val="000000"/>
                </a:solidFill>
                <a:latin typeface="Century Gothic" panose="020B0502020202020204" pitchFamily="34" charset="0"/>
                <a:sym typeface="Helvetica Neue"/>
              </a:rPr>
              <a:t>a </a:t>
            </a:r>
            <a:r>
              <a:rPr lang="en-GB" sz="3600" b="1" kern="0" dirty="0">
                <a:solidFill>
                  <a:srgbClr val="FFFFFF"/>
                </a:solidFill>
                <a:highlight>
                  <a:srgbClr val="000000"/>
                </a:highlight>
                <a:latin typeface="Century Gothic" panose="020B0502020202020204" pitchFamily="34" charset="0"/>
                <a:sym typeface="Helvetica Neue"/>
              </a:rPr>
              <a:t>stakeholder priority matrix </a:t>
            </a:r>
            <a:r>
              <a:rPr lang="en-GB" sz="3200" b="1" kern="0" dirty="0">
                <a:solidFill>
                  <a:srgbClr val="000000"/>
                </a:solidFill>
                <a:latin typeface="Century Gothic" panose="020B0502020202020204" pitchFamily="34" charset="0"/>
                <a:sym typeface="Helvetica Neue"/>
              </a:rPr>
              <a:t>to clearly identify key stakeholders and their degrees of influence and dependence </a:t>
            </a:r>
            <a:r>
              <a:rPr lang="en-GB" sz="3200" kern="0" dirty="0">
                <a:solidFill>
                  <a:srgbClr val="000000"/>
                </a:solidFill>
                <a:latin typeface="Century Gothic" panose="020B0502020202020204" pitchFamily="34" charset="0"/>
                <a:sym typeface="Helvetica Neue"/>
              </a:rPr>
              <a:t>inside the social marketing program.</a:t>
            </a:r>
          </a:p>
          <a:p>
            <a:pPr algn="just" defTabSz="1828754" hangingPunct="0">
              <a:lnSpc>
                <a:spcPct val="150000"/>
              </a:lnSpc>
            </a:pPr>
            <a:endParaRPr lang="en-GB" sz="3200" kern="0" dirty="0">
              <a:solidFill>
                <a:srgbClr val="000000"/>
              </a:solidFill>
              <a:latin typeface="Century Gothic" panose="020B0502020202020204" pitchFamily="34" charset="0"/>
              <a:sym typeface="Helvetica Neue"/>
            </a:endParaRPr>
          </a:p>
          <a:p>
            <a:pPr algn="just" defTabSz="1828754" hangingPunct="0">
              <a:lnSpc>
                <a:spcPct val="150000"/>
              </a:lnSpc>
            </a:pPr>
            <a:r>
              <a:rPr lang="en-GB" sz="3200" kern="0" dirty="0">
                <a:solidFill>
                  <a:srgbClr val="000000"/>
                </a:solidFill>
                <a:latin typeface="Century Gothic" panose="020B0502020202020204" pitchFamily="34" charset="0"/>
                <a:sym typeface="Helvetica Neue"/>
              </a:rPr>
              <a:t>2. Develop </a:t>
            </a:r>
            <a:r>
              <a:rPr lang="en-GB" sz="3200" b="1" kern="0" dirty="0">
                <a:solidFill>
                  <a:srgbClr val="000000"/>
                </a:solidFill>
                <a:latin typeface="Century Gothic" panose="020B0502020202020204" pitchFamily="34" charset="0"/>
                <a:sym typeface="Helvetica Neue"/>
              </a:rPr>
              <a:t>a </a:t>
            </a:r>
            <a:r>
              <a:rPr lang="en-GB" sz="3600" b="1" kern="0" dirty="0">
                <a:solidFill>
                  <a:srgbClr val="FFFFFF"/>
                </a:solidFill>
                <a:highlight>
                  <a:srgbClr val="000000"/>
                </a:highlight>
                <a:latin typeface="Century Gothic" panose="020B0502020202020204" pitchFamily="34" charset="0"/>
                <a:sym typeface="Helvetica Neue"/>
              </a:rPr>
              <a:t>stakeholder engagement model</a:t>
            </a:r>
            <a:r>
              <a:rPr lang="en-GB" sz="3200" b="1" kern="0" dirty="0">
                <a:solidFill>
                  <a:srgbClr val="000000"/>
                </a:solidFill>
                <a:latin typeface="Century Gothic" panose="020B0502020202020204" pitchFamily="34" charset="0"/>
                <a:sym typeface="Helvetica Neue"/>
              </a:rPr>
              <a:t>, tailored to the specific socio-cultural landscape of each country</a:t>
            </a:r>
            <a:r>
              <a:rPr lang="en-GB" sz="3200" kern="0" dirty="0">
                <a:solidFill>
                  <a:srgbClr val="000000"/>
                </a:solidFill>
                <a:latin typeface="Century Gothic" panose="020B0502020202020204" pitchFamily="34" charset="0"/>
                <a:sym typeface="Helvetica Neue"/>
              </a:rPr>
              <a:t>, in order to better craft social marketing strategies aligned with stakeholders’ needs.</a:t>
            </a:r>
          </a:p>
        </p:txBody>
      </p:sp>
      <p:pic>
        <p:nvPicPr>
          <p:cNvPr id="2" name="Picture 2">
            <a:extLst>
              <a:ext uri="{FF2B5EF4-FFF2-40B4-BE49-F238E27FC236}">
                <a16:creationId xmlns:a16="http://schemas.microsoft.com/office/drawing/2014/main" id="{AFCF2716-F11E-5913-4D42-4CBDB2783126}"/>
              </a:ext>
            </a:extLst>
          </p:cNvPr>
          <p:cNvPicPr>
            <a:picLocks noChangeAspect="1"/>
          </p:cNvPicPr>
          <p:nvPr/>
        </p:nvPicPr>
        <p:blipFill rotWithShape="1">
          <a:blip r:embed="rId2"/>
          <a:srcRect l="66397" r="2831"/>
          <a:stretch/>
        </p:blipFill>
        <p:spPr>
          <a:xfrm>
            <a:off x="14681627" y="0"/>
            <a:ext cx="3606373" cy="10287000"/>
          </a:xfrm>
          <a:prstGeom prst="rect">
            <a:avLst/>
          </a:prstGeom>
        </p:spPr>
      </p:pic>
      <p:pic>
        <p:nvPicPr>
          <p:cNvPr id="3" name="Picture 1">
            <a:extLst>
              <a:ext uri="{FF2B5EF4-FFF2-40B4-BE49-F238E27FC236}">
                <a16:creationId xmlns:a16="http://schemas.microsoft.com/office/drawing/2014/main" id="{ED0F5B29-2140-EE1D-6FFB-EFC39B0169D3}"/>
              </a:ext>
            </a:extLst>
          </p:cNvPr>
          <p:cNvPicPr>
            <a:picLocks noChangeAspect="1"/>
          </p:cNvPicPr>
          <p:nvPr/>
        </p:nvPicPr>
        <p:blipFill>
          <a:blip r:embed="rId3"/>
          <a:stretch>
            <a:fillRect/>
          </a:stretch>
        </p:blipFill>
        <p:spPr>
          <a:xfrm>
            <a:off x="724619" y="7015893"/>
            <a:ext cx="12960953" cy="2579556"/>
          </a:xfrm>
          <a:prstGeom prst="rect">
            <a:avLst/>
          </a:prstGeom>
        </p:spPr>
      </p:pic>
    </p:spTree>
    <p:extLst>
      <p:ext uri="{BB962C8B-B14F-4D97-AF65-F5344CB8AC3E}">
        <p14:creationId xmlns:p14="http://schemas.microsoft.com/office/powerpoint/2010/main" val="2973445649"/>
      </p:ext>
    </p:extLst>
  </p:cSld>
  <p:clrMapOvr>
    <a:masterClrMapping/>
  </p:clrMapOvr>
  <p:transition spd="me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4443</TotalTime>
  <Words>1449</Words>
  <Application>Microsoft Office PowerPoint</Application>
  <PresentationFormat>Personalizados</PresentationFormat>
  <Paragraphs>142</Paragraphs>
  <Slides>40</Slides>
  <Notes>10</Notes>
  <HiddenSlides>0</HiddenSlides>
  <MMClips>0</MMClips>
  <ScaleCrop>false</ScaleCrop>
  <HeadingPairs>
    <vt:vector size="6" baseType="variant">
      <vt:variant>
        <vt:lpstr>Tipos de letra usados</vt:lpstr>
      </vt:variant>
      <vt:variant>
        <vt:i4>10</vt:i4>
      </vt:variant>
      <vt:variant>
        <vt:lpstr>Tema</vt:lpstr>
      </vt:variant>
      <vt:variant>
        <vt:i4>2</vt:i4>
      </vt:variant>
      <vt:variant>
        <vt:lpstr>Títulos dos diapositivos</vt:lpstr>
      </vt:variant>
      <vt:variant>
        <vt:i4>40</vt:i4>
      </vt:variant>
    </vt:vector>
  </HeadingPairs>
  <TitlesOfParts>
    <vt:vector size="52" baseType="lpstr">
      <vt:lpstr>Century Gothic</vt:lpstr>
      <vt:lpstr>Calibri</vt:lpstr>
      <vt:lpstr>Aptos</vt:lpstr>
      <vt:lpstr>Helvetica Neue</vt:lpstr>
      <vt:lpstr>Helvetica Neue Medium</vt:lpstr>
      <vt:lpstr>Helvetica World Bold</vt:lpstr>
      <vt:lpstr>Open Sauce Bold</vt:lpstr>
      <vt:lpstr>Helvetica World</vt:lpstr>
      <vt:lpstr>Courier New</vt:lpstr>
      <vt:lpstr>Arial</vt:lpstr>
      <vt:lpstr>Office Theme</vt:lpstr>
      <vt:lpstr>21_BasicWhite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“Of course, if you ask them, they will all say ‘yes, we are healthy’, but most of them are not. (...) For them, there are French fries, fried dough, and bitoque [a typical Portuguese dish that consists of a beef steak served with a fried egg, rice and French fries].  That guarantees they are satisfied.”   “(..) these kids eat with their eyes. If it looks ugly, they won't want it. (...) The diversity of colours also attracts a lot of attention.”   </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Workshop_Porto_MDM4C</dc:title>
  <dc:creator>Sandra Gomes</dc:creator>
  <cp:lastModifiedBy>Sandra Gomes</cp:lastModifiedBy>
  <cp:revision>2</cp:revision>
  <dcterms:created xsi:type="dcterms:W3CDTF">2006-08-16T00:00:00Z</dcterms:created>
  <dcterms:modified xsi:type="dcterms:W3CDTF">2026-05-07T21:33:00Z</dcterms:modified>
  <dc:identifier>DAHHw_R03Nw</dc:identifier>
</cp:coreProperties>
</file>